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4"/>
  </p:notesMasterIdLst>
  <p:sldIdLst>
    <p:sldId id="256" r:id="rId5"/>
    <p:sldId id="257" r:id="rId6"/>
    <p:sldId id="258" r:id="rId7"/>
    <p:sldId id="259" r:id="rId8"/>
    <p:sldId id="260" r:id="rId9"/>
    <p:sldId id="261" r:id="rId10"/>
    <p:sldId id="262" r:id="rId11"/>
    <p:sldId id="264" r:id="rId12"/>
    <p:sldId id="265" r:id="rId13"/>
    <p:sldId id="266" r:id="rId14"/>
    <p:sldId id="268" r:id="rId15"/>
    <p:sldId id="269" r:id="rId16"/>
    <p:sldId id="270" r:id="rId17"/>
    <p:sldId id="263" r:id="rId18"/>
    <p:sldId id="271" r:id="rId19"/>
    <p:sldId id="272" r:id="rId20"/>
    <p:sldId id="274" r:id="rId21"/>
    <p:sldId id="273" r:id="rId22"/>
    <p:sldId id="275" r:id="rId23"/>
    <p:sldId id="276" r:id="rId24"/>
    <p:sldId id="277" r:id="rId25"/>
    <p:sldId id="278" r:id="rId26"/>
    <p:sldId id="279" r:id="rId27"/>
    <p:sldId id="280" r:id="rId28"/>
    <p:sldId id="281" r:id="rId29"/>
    <p:sldId id="282" r:id="rId30"/>
    <p:sldId id="283" r:id="rId31"/>
    <p:sldId id="284" r:id="rId32"/>
    <p:sldId id="285" r:id="rId33"/>
    <p:sldId id="289" r:id="rId34"/>
    <p:sldId id="286" r:id="rId35"/>
    <p:sldId id="287" r:id="rId36"/>
    <p:sldId id="288" r:id="rId37"/>
    <p:sldId id="290" r:id="rId38"/>
    <p:sldId id="291" r:id="rId39"/>
    <p:sldId id="292" r:id="rId40"/>
    <p:sldId id="293" r:id="rId41"/>
    <p:sldId id="296" r:id="rId42"/>
    <p:sldId id="295"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8479" autoAdjust="0"/>
  </p:normalViewPr>
  <p:slideViewPr>
    <p:cSldViewPr snapToGrid="0">
      <p:cViewPr varScale="1">
        <p:scale>
          <a:sx n="58" d="100"/>
          <a:sy n="58" d="100"/>
        </p:scale>
        <p:origin x="1218"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166135-FD10-4DB0-AF8D-3F53D1B9D5B0}" type="datetimeFigureOut">
              <a:rPr lang="en-US" smtClean="0"/>
              <a:t>2/27/2020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E2EBB8-AEB4-47CE-A432-A937342E279B}" type="slidenum">
              <a:rPr lang="en-US" smtClean="0"/>
              <a:t>‹#›</a:t>
            </a:fld>
            <a:endParaRPr lang="en-US"/>
          </a:p>
        </p:txBody>
      </p:sp>
    </p:spTree>
    <p:extLst>
      <p:ext uri="{BB962C8B-B14F-4D97-AF65-F5344CB8AC3E}">
        <p14:creationId xmlns:p14="http://schemas.microsoft.com/office/powerpoint/2010/main" val="1999733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Too emotional to be neutral </a:t>
            </a:r>
          </a:p>
        </p:txBody>
      </p:sp>
      <p:sp>
        <p:nvSpPr>
          <p:cNvPr id="4" name="Slide Number Placeholder 3"/>
          <p:cNvSpPr>
            <a:spLocks noGrp="1"/>
          </p:cNvSpPr>
          <p:nvPr>
            <p:ph type="sldNum" sz="quarter" idx="5"/>
          </p:nvPr>
        </p:nvSpPr>
        <p:spPr/>
        <p:txBody>
          <a:bodyPr/>
          <a:lstStyle/>
          <a:p>
            <a:fld id="{CCE2EBB8-AEB4-47CE-A432-A937342E279B}" type="slidenum">
              <a:rPr lang="en-US" smtClean="0"/>
              <a:t>20</a:t>
            </a:fld>
            <a:endParaRPr lang="en-US"/>
          </a:p>
        </p:txBody>
      </p:sp>
    </p:spTree>
    <p:extLst>
      <p:ext uri="{BB962C8B-B14F-4D97-AF65-F5344CB8AC3E}">
        <p14:creationId xmlns:p14="http://schemas.microsoft.com/office/powerpoint/2010/main" val="1088274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E2EBB8-AEB4-47CE-A432-A937342E279B}" type="slidenum">
              <a:rPr lang="en-US" smtClean="0"/>
              <a:t>28</a:t>
            </a:fld>
            <a:endParaRPr lang="en-US"/>
          </a:p>
        </p:txBody>
      </p:sp>
    </p:spTree>
    <p:extLst>
      <p:ext uri="{BB962C8B-B14F-4D97-AF65-F5344CB8AC3E}">
        <p14:creationId xmlns:p14="http://schemas.microsoft.com/office/powerpoint/2010/main" val="636634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EC933-3F0F-4871-88E6-B7525ECC64F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2C62666-619F-4BAE-A300-CB6C98732E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540935B-2BFF-41BE-B64E-4E970C334EAB}"/>
              </a:ext>
            </a:extLst>
          </p:cNvPr>
          <p:cNvSpPr>
            <a:spLocks noGrp="1"/>
          </p:cNvSpPr>
          <p:nvPr>
            <p:ph type="dt" sz="half" idx="10"/>
          </p:nvPr>
        </p:nvSpPr>
        <p:spPr/>
        <p:txBody>
          <a:bodyPr/>
          <a:lstStyle/>
          <a:p>
            <a:fld id="{6CD10D02-99E4-423F-8675-739F7D7F9991}" type="datetimeFigureOut">
              <a:rPr lang="en-US" smtClean="0"/>
              <a:t>2/27/2020</a:t>
            </a:fld>
            <a:endParaRPr lang="en-US"/>
          </a:p>
        </p:txBody>
      </p:sp>
      <p:sp>
        <p:nvSpPr>
          <p:cNvPr id="5" name="Footer Placeholder 4">
            <a:extLst>
              <a:ext uri="{FF2B5EF4-FFF2-40B4-BE49-F238E27FC236}">
                <a16:creationId xmlns:a16="http://schemas.microsoft.com/office/drawing/2014/main" id="{3C1E633F-DF03-4B46-9E0E-0F27F8A6D4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555CEB-7558-495E-9D57-02846971245C}"/>
              </a:ext>
            </a:extLst>
          </p:cNvPr>
          <p:cNvSpPr>
            <a:spLocks noGrp="1"/>
          </p:cNvSpPr>
          <p:nvPr>
            <p:ph type="sldNum" sz="quarter" idx="12"/>
          </p:nvPr>
        </p:nvSpPr>
        <p:spPr/>
        <p:txBody>
          <a:bodyPr/>
          <a:lstStyle/>
          <a:p>
            <a:fld id="{0A129EBA-7D72-4EAA-AB50-E3672CCC9F37}" type="slidenum">
              <a:rPr lang="en-US" smtClean="0"/>
              <a:t>‹#›</a:t>
            </a:fld>
            <a:endParaRPr lang="en-US"/>
          </a:p>
        </p:txBody>
      </p:sp>
    </p:spTree>
    <p:extLst>
      <p:ext uri="{BB962C8B-B14F-4D97-AF65-F5344CB8AC3E}">
        <p14:creationId xmlns:p14="http://schemas.microsoft.com/office/powerpoint/2010/main" val="2292584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0F611-FBC2-4286-A280-948E185DE1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121691F-4437-43DA-A185-99DDF82600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0F66CD-BE27-4DDD-98A7-9CACB178CD9F}"/>
              </a:ext>
            </a:extLst>
          </p:cNvPr>
          <p:cNvSpPr>
            <a:spLocks noGrp="1"/>
          </p:cNvSpPr>
          <p:nvPr>
            <p:ph type="dt" sz="half" idx="10"/>
          </p:nvPr>
        </p:nvSpPr>
        <p:spPr/>
        <p:txBody>
          <a:bodyPr/>
          <a:lstStyle/>
          <a:p>
            <a:fld id="{6CD10D02-99E4-423F-8675-739F7D7F9991}" type="datetimeFigureOut">
              <a:rPr lang="en-US" smtClean="0"/>
              <a:t>2/27/2020</a:t>
            </a:fld>
            <a:endParaRPr lang="en-US"/>
          </a:p>
        </p:txBody>
      </p:sp>
      <p:sp>
        <p:nvSpPr>
          <p:cNvPr id="5" name="Footer Placeholder 4">
            <a:extLst>
              <a:ext uri="{FF2B5EF4-FFF2-40B4-BE49-F238E27FC236}">
                <a16:creationId xmlns:a16="http://schemas.microsoft.com/office/drawing/2014/main" id="{28C87BBA-E315-4F96-B953-846CD0DABF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E7B0E1-C267-405C-9EB4-C2375C19AFF3}"/>
              </a:ext>
            </a:extLst>
          </p:cNvPr>
          <p:cNvSpPr>
            <a:spLocks noGrp="1"/>
          </p:cNvSpPr>
          <p:nvPr>
            <p:ph type="sldNum" sz="quarter" idx="12"/>
          </p:nvPr>
        </p:nvSpPr>
        <p:spPr/>
        <p:txBody>
          <a:bodyPr/>
          <a:lstStyle/>
          <a:p>
            <a:fld id="{0A129EBA-7D72-4EAA-AB50-E3672CCC9F37}" type="slidenum">
              <a:rPr lang="en-US" smtClean="0"/>
              <a:t>‹#›</a:t>
            </a:fld>
            <a:endParaRPr lang="en-US"/>
          </a:p>
        </p:txBody>
      </p:sp>
    </p:spTree>
    <p:extLst>
      <p:ext uri="{BB962C8B-B14F-4D97-AF65-F5344CB8AC3E}">
        <p14:creationId xmlns:p14="http://schemas.microsoft.com/office/powerpoint/2010/main" val="3086885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1556A5-9266-46CE-BC29-4F44F9D0BDA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6999C84-6FA8-4D64-96AF-B6DCC6DDAA2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BFD5C4-8EBB-48C5-99D4-25F19FFF9D6E}"/>
              </a:ext>
            </a:extLst>
          </p:cNvPr>
          <p:cNvSpPr>
            <a:spLocks noGrp="1"/>
          </p:cNvSpPr>
          <p:nvPr>
            <p:ph type="dt" sz="half" idx="10"/>
          </p:nvPr>
        </p:nvSpPr>
        <p:spPr/>
        <p:txBody>
          <a:bodyPr/>
          <a:lstStyle/>
          <a:p>
            <a:fld id="{6CD10D02-99E4-423F-8675-739F7D7F9991}" type="datetimeFigureOut">
              <a:rPr lang="en-US" smtClean="0"/>
              <a:t>2/27/2020</a:t>
            </a:fld>
            <a:endParaRPr lang="en-US"/>
          </a:p>
        </p:txBody>
      </p:sp>
      <p:sp>
        <p:nvSpPr>
          <p:cNvPr id="5" name="Footer Placeholder 4">
            <a:extLst>
              <a:ext uri="{FF2B5EF4-FFF2-40B4-BE49-F238E27FC236}">
                <a16:creationId xmlns:a16="http://schemas.microsoft.com/office/drawing/2014/main" id="{E629FE36-B903-4E66-ABB3-525157A1CB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D1FF9F-EC3C-4988-8CE8-7EC7957C3E88}"/>
              </a:ext>
            </a:extLst>
          </p:cNvPr>
          <p:cNvSpPr>
            <a:spLocks noGrp="1"/>
          </p:cNvSpPr>
          <p:nvPr>
            <p:ph type="sldNum" sz="quarter" idx="12"/>
          </p:nvPr>
        </p:nvSpPr>
        <p:spPr/>
        <p:txBody>
          <a:bodyPr/>
          <a:lstStyle/>
          <a:p>
            <a:fld id="{0A129EBA-7D72-4EAA-AB50-E3672CCC9F37}" type="slidenum">
              <a:rPr lang="en-US" smtClean="0"/>
              <a:t>‹#›</a:t>
            </a:fld>
            <a:endParaRPr lang="en-US"/>
          </a:p>
        </p:txBody>
      </p:sp>
    </p:spTree>
    <p:extLst>
      <p:ext uri="{BB962C8B-B14F-4D97-AF65-F5344CB8AC3E}">
        <p14:creationId xmlns:p14="http://schemas.microsoft.com/office/powerpoint/2010/main" val="1299660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9DB08-2978-432A-A649-925F65CF7D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4AD9B9F-C03B-4AC6-AF02-A7AE2A974CC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82CD44-A3ED-4037-B619-4800996885B8}"/>
              </a:ext>
            </a:extLst>
          </p:cNvPr>
          <p:cNvSpPr>
            <a:spLocks noGrp="1"/>
          </p:cNvSpPr>
          <p:nvPr>
            <p:ph type="dt" sz="half" idx="10"/>
          </p:nvPr>
        </p:nvSpPr>
        <p:spPr/>
        <p:txBody>
          <a:bodyPr/>
          <a:lstStyle/>
          <a:p>
            <a:fld id="{6CD10D02-99E4-423F-8675-739F7D7F9991}" type="datetimeFigureOut">
              <a:rPr lang="en-US" smtClean="0"/>
              <a:t>2/27/2020</a:t>
            </a:fld>
            <a:endParaRPr lang="en-US"/>
          </a:p>
        </p:txBody>
      </p:sp>
      <p:sp>
        <p:nvSpPr>
          <p:cNvPr id="5" name="Footer Placeholder 4">
            <a:extLst>
              <a:ext uri="{FF2B5EF4-FFF2-40B4-BE49-F238E27FC236}">
                <a16:creationId xmlns:a16="http://schemas.microsoft.com/office/drawing/2014/main" id="{4FDECDE2-594D-4328-99FA-97C2C118BE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30BCA4-57F1-41E7-B6FE-ADEB185F4939}"/>
              </a:ext>
            </a:extLst>
          </p:cNvPr>
          <p:cNvSpPr>
            <a:spLocks noGrp="1"/>
          </p:cNvSpPr>
          <p:nvPr>
            <p:ph type="sldNum" sz="quarter" idx="12"/>
          </p:nvPr>
        </p:nvSpPr>
        <p:spPr/>
        <p:txBody>
          <a:bodyPr/>
          <a:lstStyle/>
          <a:p>
            <a:fld id="{0A129EBA-7D72-4EAA-AB50-E3672CCC9F37}" type="slidenum">
              <a:rPr lang="en-US" smtClean="0"/>
              <a:t>‹#›</a:t>
            </a:fld>
            <a:endParaRPr lang="en-US"/>
          </a:p>
        </p:txBody>
      </p:sp>
    </p:spTree>
    <p:extLst>
      <p:ext uri="{BB962C8B-B14F-4D97-AF65-F5344CB8AC3E}">
        <p14:creationId xmlns:p14="http://schemas.microsoft.com/office/powerpoint/2010/main" val="2729034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98E23-F4B2-43BB-BBBA-7F7C59F971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2547B8C-ECD0-49F4-B7C9-414D4223EB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7DA4DF6-A3DD-43C9-85E9-F5CAC9D97A60}"/>
              </a:ext>
            </a:extLst>
          </p:cNvPr>
          <p:cNvSpPr>
            <a:spLocks noGrp="1"/>
          </p:cNvSpPr>
          <p:nvPr>
            <p:ph type="dt" sz="half" idx="10"/>
          </p:nvPr>
        </p:nvSpPr>
        <p:spPr/>
        <p:txBody>
          <a:bodyPr/>
          <a:lstStyle/>
          <a:p>
            <a:fld id="{6CD10D02-99E4-423F-8675-739F7D7F9991}" type="datetimeFigureOut">
              <a:rPr lang="en-US" smtClean="0"/>
              <a:t>2/27/2020</a:t>
            </a:fld>
            <a:endParaRPr lang="en-US"/>
          </a:p>
        </p:txBody>
      </p:sp>
      <p:sp>
        <p:nvSpPr>
          <p:cNvPr id="5" name="Footer Placeholder 4">
            <a:extLst>
              <a:ext uri="{FF2B5EF4-FFF2-40B4-BE49-F238E27FC236}">
                <a16:creationId xmlns:a16="http://schemas.microsoft.com/office/drawing/2014/main" id="{B0D18827-9933-4DE1-8E18-2D33959B93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472F4D-6139-4839-9A9F-6025E0F909E3}"/>
              </a:ext>
            </a:extLst>
          </p:cNvPr>
          <p:cNvSpPr>
            <a:spLocks noGrp="1"/>
          </p:cNvSpPr>
          <p:nvPr>
            <p:ph type="sldNum" sz="quarter" idx="12"/>
          </p:nvPr>
        </p:nvSpPr>
        <p:spPr/>
        <p:txBody>
          <a:bodyPr/>
          <a:lstStyle/>
          <a:p>
            <a:fld id="{0A129EBA-7D72-4EAA-AB50-E3672CCC9F37}" type="slidenum">
              <a:rPr lang="en-US" smtClean="0"/>
              <a:t>‹#›</a:t>
            </a:fld>
            <a:endParaRPr lang="en-US"/>
          </a:p>
        </p:txBody>
      </p:sp>
    </p:spTree>
    <p:extLst>
      <p:ext uri="{BB962C8B-B14F-4D97-AF65-F5344CB8AC3E}">
        <p14:creationId xmlns:p14="http://schemas.microsoft.com/office/powerpoint/2010/main" val="1611005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9C590-01BE-4E7D-A90E-385B6618D4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1835A2E-8B7D-4CE4-B2B5-F125B7C8D4A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4AC3FA9-5699-4D7F-A379-2E96E1D4C9C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F0F16AF-3ACD-42DA-91BC-E9C1BCDE69E8}"/>
              </a:ext>
            </a:extLst>
          </p:cNvPr>
          <p:cNvSpPr>
            <a:spLocks noGrp="1"/>
          </p:cNvSpPr>
          <p:nvPr>
            <p:ph type="dt" sz="half" idx="10"/>
          </p:nvPr>
        </p:nvSpPr>
        <p:spPr/>
        <p:txBody>
          <a:bodyPr/>
          <a:lstStyle/>
          <a:p>
            <a:fld id="{6CD10D02-99E4-423F-8675-739F7D7F9991}" type="datetimeFigureOut">
              <a:rPr lang="en-US" smtClean="0"/>
              <a:t>2/27/2020</a:t>
            </a:fld>
            <a:endParaRPr lang="en-US"/>
          </a:p>
        </p:txBody>
      </p:sp>
      <p:sp>
        <p:nvSpPr>
          <p:cNvPr id="6" name="Footer Placeholder 5">
            <a:extLst>
              <a:ext uri="{FF2B5EF4-FFF2-40B4-BE49-F238E27FC236}">
                <a16:creationId xmlns:a16="http://schemas.microsoft.com/office/drawing/2014/main" id="{84A824CA-653F-442B-AB24-948FF658C4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0EB130-52EC-4CC4-81C4-4EC18C7DC2BD}"/>
              </a:ext>
            </a:extLst>
          </p:cNvPr>
          <p:cNvSpPr>
            <a:spLocks noGrp="1"/>
          </p:cNvSpPr>
          <p:nvPr>
            <p:ph type="sldNum" sz="quarter" idx="12"/>
          </p:nvPr>
        </p:nvSpPr>
        <p:spPr/>
        <p:txBody>
          <a:bodyPr/>
          <a:lstStyle/>
          <a:p>
            <a:fld id="{0A129EBA-7D72-4EAA-AB50-E3672CCC9F37}" type="slidenum">
              <a:rPr lang="en-US" smtClean="0"/>
              <a:t>‹#›</a:t>
            </a:fld>
            <a:endParaRPr lang="en-US"/>
          </a:p>
        </p:txBody>
      </p:sp>
    </p:spTree>
    <p:extLst>
      <p:ext uri="{BB962C8B-B14F-4D97-AF65-F5344CB8AC3E}">
        <p14:creationId xmlns:p14="http://schemas.microsoft.com/office/powerpoint/2010/main" val="2177504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B00B7-DF8F-43AC-B01D-367303731D5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AD3F324-16BF-42AB-AB91-D806C52007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75BCB49-3E73-42DD-B498-AA10A25C05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EFCF24A-2D89-4D24-8CBB-48B3353289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0BF7F28-72DA-4469-85A8-9345D3B39F1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C85D18-68B1-49E4-B00A-1758B3E85845}"/>
              </a:ext>
            </a:extLst>
          </p:cNvPr>
          <p:cNvSpPr>
            <a:spLocks noGrp="1"/>
          </p:cNvSpPr>
          <p:nvPr>
            <p:ph type="dt" sz="half" idx="10"/>
          </p:nvPr>
        </p:nvSpPr>
        <p:spPr/>
        <p:txBody>
          <a:bodyPr/>
          <a:lstStyle/>
          <a:p>
            <a:fld id="{6CD10D02-99E4-423F-8675-739F7D7F9991}" type="datetimeFigureOut">
              <a:rPr lang="en-US" smtClean="0"/>
              <a:t>2/27/2020</a:t>
            </a:fld>
            <a:endParaRPr lang="en-US"/>
          </a:p>
        </p:txBody>
      </p:sp>
      <p:sp>
        <p:nvSpPr>
          <p:cNvPr id="8" name="Footer Placeholder 7">
            <a:extLst>
              <a:ext uri="{FF2B5EF4-FFF2-40B4-BE49-F238E27FC236}">
                <a16:creationId xmlns:a16="http://schemas.microsoft.com/office/drawing/2014/main" id="{3D88C951-2154-4180-9040-6CB868DE154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B04DD13-E18B-4E19-BE46-3A18CF94CBCF}"/>
              </a:ext>
            </a:extLst>
          </p:cNvPr>
          <p:cNvSpPr>
            <a:spLocks noGrp="1"/>
          </p:cNvSpPr>
          <p:nvPr>
            <p:ph type="sldNum" sz="quarter" idx="12"/>
          </p:nvPr>
        </p:nvSpPr>
        <p:spPr/>
        <p:txBody>
          <a:bodyPr/>
          <a:lstStyle/>
          <a:p>
            <a:fld id="{0A129EBA-7D72-4EAA-AB50-E3672CCC9F37}" type="slidenum">
              <a:rPr lang="en-US" smtClean="0"/>
              <a:t>‹#›</a:t>
            </a:fld>
            <a:endParaRPr lang="en-US"/>
          </a:p>
        </p:txBody>
      </p:sp>
    </p:spTree>
    <p:extLst>
      <p:ext uri="{BB962C8B-B14F-4D97-AF65-F5344CB8AC3E}">
        <p14:creationId xmlns:p14="http://schemas.microsoft.com/office/powerpoint/2010/main" val="356985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12C0B-F21A-4677-ADF3-A62C7DF8C1A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3000E60-00AD-41F6-9215-C918576E6795}"/>
              </a:ext>
            </a:extLst>
          </p:cNvPr>
          <p:cNvSpPr>
            <a:spLocks noGrp="1"/>
          </p:cNvSpPr>
          <p:nvPr>
            <p:ph type="dt" sz="half" idx="10"/>
          </p:nvPr>
        </p:nvSpPr>
        <p:spPr/>
        <p:txBody>
          <a:bodyPr/>
          <a:lstStyle/>
          <a:p>
            <a:fld id="{6CD10D02-99E4-423F-8675-739F7D7F9991}" type="datetimeFigureOut">
              <a:rPr lang="en-US" smtClean="0"/>
              <a:t>2/27/2020</a:t>
            </a:fld>
            <a:endParaRPr lang="en-US"/>
          </a:p>
        </p:txBody>
      </p:sp>
      <p:sp>
        <p:nvSpPr>
          <p:cNvPr id="4" name="Footer Placeholder 3">
            <a:extLst>
              <a:ext uri="{FF2B5EF4-FFF2-40B4-BE49-F238E27FC236}">
                <a16:creationId xmlns:a16="http://schemas.microsoft.com/office/drawing/2014/main" id="{D4ECE5EF-603D-4B7F-B921-C87A7208F71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779D803-9881-4BCD-926D-40B71D2DD8B4}"/>
              </a:ext>
            </a:extLst>
          </p:cNvPr>
          <p:cNvSpPr>
            <a:spLocks noGrp="1"/>
          </p:cNvSpPr>
          <p:nvPr>
            <p:ph type="sldNum" sz="quarter" idx="12"/>
          </p:nvPr>
        </p:nvSpPr>
        <p:spPr/>
        <p:txBody>
          <a:bodyPr/>
          <a:lstStyle/>
          <a:p>
            <a:fld id="{0A129EBA-7D72-4EAA-AB50-E3672CCC9F37}" type="slidenum">
              <a:rPr lang="en-US" smtClean="0"/>
              <a:t>‹#›</a:t>
            </a:fld>
            <a:endParaRPr lang="en-US"/>
          </a:p>
        </p:txBody>
      </p:sp>
    </p:spTree>
    <p:extLst>
      <p:ext uri="{BB962C8B-B14F-4D97-AF65-F5344CB8AC3E}">
        <p14:creationId xmlns:p14="http://schemas.microsoft.com/office/powerpoint/2010/main" val="1291007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380F2D-7F5D-4B12-9981-DB9ACEA42ED9}"/>
              </a:ext>
            </a:extLst>
          </p:cNvPr>
          <p:cNvSpPr>
            <a:spLocks noGrp="1"/>
          </p:cNvSpPr>
          <p:nvPr>
            <p:ph type="dt" sz="half" idx="10"/>
          </p:nvPr>
        </p:nvSpPr>
        <p:spPr/>
        <p:txBody>
          <a:bodyPr/>
          <a:lstStyle/>
          <a:p>
            <a:fld id="{6CD10D02-99E4-423F-8675-739F7D7F9991}" type="datetimeFigureOut">
              <a:rPr lang="en-US" smtClean="0"/>
              <a:t>2/27/2020</a:t>
            </a:fld>
            <a:endParaRPr lang="en-US"/>
          </a:p>
        </p:txBody>
      </p:sp>
      <p:sp>
        <p:nvSpPr>
          <p:cNvPr id="3" name="Footer Placeholder 2">
            <a:extLst>
              <a:ext uri="{FF2B5EF4-FFF2-40B4-BE49-F238E27FC236}">
                <a16:creationId xmlns:a16="http://schemas.microsoft.com/office/drawing/2014/main" id="{673963AC-03CE-4932-BB10-31E209EBC7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ED4F55E-C479-4AD2-8D5D-529D870CA320}"/>
              </a:ext>
            </a:extLst>
          </p:cNvPr>
          <p:cNvSpPr>
            <a:spLocks noGrp="1"/>
          </p:cNvSpPr>
          <p:nvPr>
            <p:ph type="sldNum" sz="quarter" idx="12"/>
          </p:nvPr>
        </p:nvSpPr>
        <p:spPr/>
        <p:txBody>
          <a:bodyPr/>
          <a:lstStyle/>
          <a:p>
            <a:fld id="{0A129EBA-7D72-4EAA-AB50-E3672CCC9F37}" type="slidenum">
              <a:rPr lang="en-US" smtClean="0"/>
              <a:t>‹#›</a:t>
            </a:fld>
            <a:endParaRPr lang="en-US"/>
          </a:p>
        </p:txBody>
      </p:sp>
    </p:spTree>
    <p:extLst>
      <p:ext uri="{BB962C8B-B14F-4D97-AF65-F5344CB8AC3E}">
        <p14:creationId xmlns:p14="http://schemas.microsoft.com/office/powerpoint/2010/main" val="2633961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E34B7-CE3A-4B81-ACD7-7EEF157010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387BE88-DE4D-4FBA-BCDE-21C7750BBF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394E3BC-EABD-4A1E-87F4-DC3CDC5D18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127C06-3042-4760-A7A6-E6C80A1F74F6}"/>
              </a:ext>
            </a:extLst>
          </p:cNvPr>
          <p:cNvSpPr>
            <a:spLocks noGrp="1"/>
          </p:cNvSpPr>
          <p:nvPr>
            <p:ph type="dt" sz="half" idx="10"/>
          </p:nvPr>
        </p:nvSpPr>
        <p:spPr/>
        <p:txBody>
          <a:bodyPr/>
          <a:lstStyle/>
          <a:p>
            <a:fld id="{6CD10D02-99E4-423F-8675-739F7D7F9991}" type="datetimeFigureOut">
              <a:rPr lang="en-US" smtClean="0"/>
              <a:t>2/27/2020</a:t>
            </a:fld>
            <a:endParaRPr lang="en-US"/>
          </a:p>
        </p:txBody>
      </p:sp>
      <p:sp>
        <p:nvSpPr>
          <p:cNvPr id="6" name="Footer Placeholder 5">
            <a:extLst>
              <a:ext uri="{FF2B5EF4-FFF2-40B4-BE49-F238E27FC236}">
                <a16:creationId xmlns:a16="http://schemas.microsoft.com/office/drawing/2014/main" id="{931DA2FC-8E1E-40BE-9D83-F43DC518FE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084C85-7DC5-4382-B4A7-7F184BBC381C}"/>
              </a:ext>
            </a:extLst>
          </p:cNvPr>
          <p:cNvSpPr>
            <a:spLocks noGrp="1"/>
          </p:cNvSpPr>
          <p:nvPr>
            <p:ph type="sldNum" sz="quarter" idx="12"/>
          </p:nvPr>
        </p:nvSpPr>
        <p:spPr/>
        <p:txBody>
          <a:bodyPr/>
          <a:lstStyle/>
          <a:p>
            <a:fld id="{0A129EBA-7D72-4EAA-AB50-E3672CCC9F37}" type="slidenum">
              <a:rPr lang="en-US" smtClean="0"/>
              <a:t>‹#›</a:t>
            </a:fld>
            <a:endParaRPr lang="en-US"/>
          </a:p>
        </p:txBody>
      </p:sp>
    </p:spTree>
    <p:extLst>
      <p:ext uri="{BB962C8B-B14F-4D97-AF65-F5344CB8AC3E}">
        <p14:creationId xmlns:p14="http://schemas.microsoft.com/office/powerpoint/2010/main" val="3918772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6A33F-4BF1-4022-B5F4-DA0DF9442E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64BD6F8-8C9A-4BDC-8EA7-DA414160AD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321B618-6F8C-406E-B468-A9817F6CB6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B33466-243E-417D-BABB-03DA3045D36D}"/>
              </a:ext>
            </a:extLst>
          </p:cNvPr>
          <p:cNvSpPr>
            <a:spLocks noGrp="1"/>
          </p:cNvSpPr>
          <p:nvPr>
            <p:ph type="dt" sz="half" idx="10"/>
          </p:nvPr>
        </p:nvSpPr>
        <p:spPr/>
        <p:txBody>
          <a:bodyPr/>
          <a:lstStyle/>
          <a:p>
            <a:fld id="{6CD10D02-99E4-423F-8675-739F7D7F9991}" type="datetimeFigureOut">
              <a:rPr lang="en-US" smtClean="0"/>
              <a:t>2/27/2020</a:t>
            </a:fld>
            <a:endParaRPr lang="en-US"/>
          </a:p>
        </p:txBody>
      </p:sp>
      <p:sp>
        <p:nvSpPr>
          <p:cNvPr id="6" name="Footer Placeholder 5">
            <a:extLst>
              <a:ext uri="{FF2B5EF4-FFF2-40B4-BE49-F238E27FC236}">
                <a16:creationId xmlns:a16="http://schemas.microsoft.com/office/drawing/2014/main" id="{4657C17C-F5DB-4970-82F0-8294A3020D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E24E6B-9CE4-4EFF-8C5E-D6E629C94080}"/>
              </a:ext>
            </a:extLst>
          </p:cNvPr>
          <p:cNvSpPr>
            <a:spLocks noGrp="1"/>
          </p:cNvSpPr>
          <p:nvPr>
            <p:ph type="sldNum" sz="quarter" idx="12"/>
          </p:nvPr>
        </p:nvSpPr>
        <p:spPr/>
        <p:txBody>
          <a:bodyPr/>
          <a:lstStyle/>
          <a:p>
            <a:fld id="{0A129EBA-7D72-4EAA-AB50-E3672CCC9F37}" type="slidenum">
              <a:rPr lang="en-US" smtClean="0"/>
              <a:t>‹#›</a:t>
            </a:fld>
            <a:endParaRPr lang="en-US"/>
          </a:p>
        </p:txBody>
      </p:sp>
    </p:spTree>
    <p:extLst>
      <p:ext uri="{BB962C8B-B14F-4D97-AF65-F5344CB8AC3E}">
        <p14:creationId xmlns:p14="http://schemas.microsoft.com/office/powerpoint/2010/main" val="2938514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87F1AF-CF24-4E82-96AB-F7AF0DDC5B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AB34DDD-F667-45FF-8AC8-70ECEFD4D6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706933-9A40-4B74-9B3A-D687F755DE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D10D02-99E4-423F-8675-739F7D7F9991}" type="datetimeFigureOut">
              <a:rPr lang="en-US" smtClean="0"/>
              <a:t>2/27/2020</a:t>
            </a:fld>
            <a:endParaRPr lang="en-US"/>
          </a:p>
        </p:txBody>
      </p:sp>
      <p:sp>
        <p:nvSpPr>
          <p:cNvPr id="5" name="Footer Placeholder 4">
            <a:extLst>
              <a:ext uri="{FF2B5EF4-FFF2-40B4-BE49-F238E27FC236}">
                <a16:creationId xmlns:a16="http://schemas.microsoft.com/office/drawing/2014/main" id="{1B192C7D-0532-4396-AF24-367FC580DD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945E07C-FC8D-4EB5-9382-C098D40A1A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129EBA-7D72-4EAA-AB50-E3672CCC9F37}" type="slidenum">
              <a:rPr lang="en-US" smtClean="0"/>
              <a:t>‹#›</a:t>
            </a:fld>
            <a:endParaRPr lang="en-US"/>
          </a:p>
        </p:txBody>
      </p:sp>
    </p:spTree>
    <p:extLst>
      <p:ext uri="{BB962C8B-B14F-4D97-AF65-F5344CB8AC3E}">
        <p14:creationId xmlns:p14="http://schemas.microsoft.com/office/powerpoint/2010/main" val="2688858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hyperlink" Target="http://2013hs.igem.org/Team:NGSS_AEI_TURKEY" TargetMode="External"/><Relationship Id="rId7" Type="http://schemas.openxmlformats.org/officeDocument/2006/relationships/hyperlink" Target="http://disjointedthinking.jeffhughes.ca/2012/01/rewards-of-regulation/" TargetMode="Externa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hyperlink" Target="http://blog.andy21.com/2011/avatares-de-redes-sociales/" TargetMode="External"/><Relationship Id="rId4" Type="http://schemas.openxmlformats.org/officeDocument/2006/relationships/image" Target="../media/image6.png"/><Relationship Id="rId9" Type="http://schemas.openxmlformats.org/officeDocument/2006/relationships/hyperlink" Target="https://egbertowillies.com/2016/11/21/mainstream-media-fake-news/"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mailto:Edward.Santiago@CSUGlobal.edu" TargetMode="External"/><Relationship Id="rId2" Type="http://schemas.openxmlformats.org/officeDocument/2006/relationships/hyperlink" Target="mailto:esantiago@SUNYSullivan.edu"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C759E-4761-4393-B035-65FC55599D91}"/>
              </a:ext>
            </a:extLst>
          </p:cNvPr>
          <p:cNvSpPr>
            <a:spLocks noGrp="1"/>
          </p:cNvSpPr>
          <p:nvPr>
            <p:ph type="ctrTitle"/>
          </p:nvPr>
        </p:nvSpPr>
        <p:spPr/>
        <p:txBody>
          <a:bodyPr>
            <a:normAutofit fontScale="90000"/>
          </a:bodyPr>
          <a:lstStyle/>
          <a:p>
            <a:r>
              <a:rPr lang="en-US" dirty="0"/>
              <a:t>Information Censorship and the Role of Information Technology</a:t>
            </a:r>
            <a:br>
              <a:rPr lang="en-US" dirty="0"/>
            </a:br>
            <a:r>
              <a:rPr lang="en-US" dirty="0"/>
              <a:t>(Literature Review)</a:t>
            </a:r>
          </a:p>
        </p:txBody>
      </p:sp>
      <p:sp>
        <p:nvSpPr>
          <p:cNvPr id="3" name="Subtitle 2">
            <a:extLst>
              <a:ext uri="{FF2B5EF4-FFF2-40B4-BE49-F238E27FC236}">
                <a16:creationId xmlns:a16="http://schemas.microsoft.com/office/drawing/2014/main" id="{47FAB175-52F3-4763-BAA1-974198EA404E}"/>
              </a:ext>
            </a:extLst>
          </p:cNvPr>
          <p:cNvSpPr>
            <a:spLocks noGrp="1"/>
          </p:cNvSpPr>
          <p:nvPr>
            <p:ph type="subTitle" idx="1"/>
          </p:nvPr>
        </p:nvSpPr>
        <p:spPr/>
        <p:txBody>
          <a:bodyPr>
            <a:normAutofit fontScale="77500" lnSpcReduction="20000"/>
          </a:bodyPr>
          <a:lstStyle/>
          <a:p>
            <a:r>
              <a:rPr lang="en-US" dirty="0"/>
              <a:t>Dr. Edward Santiago, DBA, MPM, ITIL</a:t>
            </a:r>
          </a:p>
          <a:p>
            <a:r>
              <a:rPr lang="en-US" dirty="0"/>
              <a:t>SUNY Sullivan Community College</a:t>
            </a:r>
          </a:p>
          <a:p>
            <a:r>
              <a:rPr lang="en-US" dirty="0"/>
              <a:t>October 11, 2019</a:t>
            </a:r>
          </a:p>
          <a:p>
            <a:r>
              <a:rPr lang="en-US" dirty="0"/>
              <a:t>Given at:</a:t>
            </a:r>
          </a:p>
          <a:p>
            <a:r>
              <a:rPr lang="en-US" dirty="0"/>
              <a:t>20</a:t>
            </a:r>
            <a:r>
              <a:rPr lang="en-US" baseline="30000" dirty="0"/>
              <a:t>th</a:t>
            </a:r>
            <a:r>
              <a:rPr lang="en-US" dirty="0"/>
              <a:t> </a:t>
            </a:r>
            <a:r>
              <a:rPr lang="en-US" dirty="0" err="1"/>
              <a:t>iSteams</a:t>
            </a:r>
            <a:r>
              <a:rPr lang="en-US" dirty="0"/>
              <a:t> Conference 2019 - Kean University </a:t>
            </a:r>
          </a:p>
          <a:p>
            <a:endParaRPr lang="en-US" dirty="0"/>
          </a:p>
        </p:txBody>
      </p:sp>
      <p:pic>
        <p:nvPicPr>
          <p:cNvPr id="4" name="Picture 3">
            <a:extLst>
              <a:ext uri="{FF2B5EF4-FFF2-40B4-BE49-F238E27FC236}">
                <a16:creationId xmlns:a16="http://schemas.microsoft.com/office/drawing/2014/main" id="{4C9A4377-870F-4C3C-A2D2-125D32567F14}"/>
              </a:ext>
            </a:extLst>
          </p:cNvPr>
          <p:cNvPicPr>
            <a:picLocks noChangeAspect="1"/>
          </p:cNvPicPr>
          <p:nvPr/>
        </p:nvPicPr>
        <p:blipFill rotWithShape="1">
          <a:blip r:embed="rId2"/>
          <a:srcRect t="28125" b="20222"/>
          <a:stretch/>
        </p:blipFill>
        <p:spPr>
          <a:xfrm>
            <a:off x="8643669" y="5821105"/>
            <a:ext cx="3386496" cy="888495"/>
          </a:xfrm>
          <a:prstGeom prst="rect">
            <a:avLst/>
          </a:prstGeom>
        </p:spPr>
      </p:pic>
      <p:pic>
        <p:nvPicPr>
          <p:cNvPr id="1026" name="Picture 2" descr="Image result for Colorado state university global campus logo">
            <a:extLst>
              <a:ext uri="{FF2B5EF4-FFF2-40B4-BE49-F238E27FC236}">
                <a16:creationId xmlns:a16="http://schemas.microsoft.com/office/drawing/2014/main" id="{3364668F-4EBC-4EFA-A7D4-F51E9C7CC6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02" y="4899235"/>
            <a:ext cx="2095500" cy="20955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saudi electronic university logo">
            <a:extLst>
              <a:ext uri="{FF2B5EF4-FFF2-40B4-BE49-F238E27FC236}">
                <a16:creationId xmlns:a16="http://schemas.microsoft.com/office/drawing/2014/main" id="{404FB66F-A3B8-4FA9-AD33-D403BB51C88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00500" y="5614225"/>
            <a:ext cx="4191000" cy="1095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03950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AFBBD-1796-4057-A810-998174D95E09}"/>
              </a:ext>
            </a:extLst>
          </p:cNvPr>
          <p:cNvSpPr>
            <a:spLocks noGrp="1"/>
          </p:cNvSpPr>
          <p:nvPr>
            <p:ph type="title"/>
          </p:nvPr>
        </p:nvSpPr>
        <p:spPr/>
        <p:txBody>
          <a:bodyPr/>
          <a:lstStyle/>
          <a:p>
            <a:r>
              <a:rPr lang="en-US" dirty="0"/>
              <a:t>Counties with Limited Internet</a:t>
            </a:r>
          </a:p>
        </p:txBody>
      </p:sp>
      <p:sp>
        <p:nvSpPr>
          <p:cNvPr id="3" name="Content Placeholder 2">
            <a:extLst>
              <a:ext uri="{FF2B5EF4-FFF2-40B4-BE49-F238E27FC236}">
                <a16:creationId xmlns:a16="http://schemas.microsoft.com/office/drawing/2014/main" id="{23149652-FA55-4BC7-81DA-28C892554F6D}"/>
              </a:ext>
            </a:extLst>
          </p:cNvPr>
          <p:cNvSpPr>
            <a:spLocks noGrp="1"/>
          </p:cNvSpPr>
          <p:nvPr>
            <p:ph idx="1"/>
          </p:nvPr>
        </p:nvSpPr>
        <p:spPr/>
        <p:txBody>
          <a:bodyPr/>
          <a:lstStyle/>
          <a:p>
            <a:pPr fontAlgn="base"/>
            <a:r>
              <a:rPr lang="en-US" b="1" dirty="0"/>
              <a:t>North Korea - ??? </a:t>
            </a:r>
            <a:r>
              <a:rPr lang="en-US" dirty="0"/>
              <a:t>of its population (www.CIA.gov)</a:t>
            </a:r>
            <a:endParaRPr lang="en-US" b="1" dirty="0"/>
          </a:p>
          <a:p>
            <a:pPr fontAlgn="base"/>
            <a:endParaRPr lang="en-US" b="1" dirty="0"/>
          </a:p>
          <a:p>
            <a:pPr fontAlgn="base"/>
            <a:r>
              <a:rPr lang="en-US" dirty="0"/>
              <a:t>Although the internet is available in North Korea, it is strictly limited. Permission is with special authorization, mainly for government reasons. Access to the global internet is limited to a smaller group.</a:t>
            </a:r>
          </a:p>
          <a:p>
            <a:pPr fontAlgn="base"/>
            <a:endParaRPr lang="en-US" dirty="0"/>
          </a:p>
        </p:txBody>
      </p:sp>
      <p:sp>
        <p:nvSpPr>
          <p:cNvPr id="4" name="Rectangle 3">
            <a:extLst>
              <a:ext uri="{FF2B5EF4-FFF2-40B4-BE49-F238E27FC236}">
                <a16:creationId xmlns:a16="http://schemas.microsoft.com/office/drawing/2014/main" id="{D4E6E887-0E53-4592-99C6-987ED8948F81}"/>
              </a:ext>
            </a:extLst>
          </p:cNvPr>
          <p:cNvSpPr/>
          <p:nvPr/>
        </p:nvSpPr>
        <p:spPr>
          <a:xfrm>
            <a:off x="1722783" y="6308209"/>
            <a:ext cx="9223512" cy="369332"/>
          </a:xfrm>
          <a:prstGeom prst="rect">
            <a:avLst/>
          </a:prstGeom>
        </p:spPr>
        <p:txBody>
          <a:bodyPr wrap="square">
            <a:spAutoFit/>
          </a:bodyPr>
          <a:lstStyle/>
          <a:p>
            <a:r>
              <a:rPr lang="en-US" dirty="0"/>
              <a:t>Source: https://www.worldatlas.com/articles/are-there-countries-without-internet-access.html</a:t>
            </a:r>
          </a:p>
        </p:txBody>
      </p:sp>
    </p:spTree>
    <p:extLst>
      <p:ext uri="{BB962C8B-B14F-4D97-AF65-F5344CB8AC3E}">
        <p14:creationId xmlns:p14="http://schemas.microsoft.com/office/powerpoint/2010/main" val="1602145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AFBBD-1796-4057-A810-998174D95E09}"/>
              </a:ext>
            </a:extLst>
          </p:cNvPr>
          <p:cNvSpPr>
            <a:spLocks noGrp="1"/>
          </p:cNvSpPr>
          <p:nvPr>
            <p:ph type="title"/>
          </p:nvPr>
        </p:nvSpPr>
        <p:spPr/>
        <p:txBody>
          <a:bodyPr/>
          <a:lstStyle/>
          <a:p>
            <a:r>
              <a:rPr lang="en-US" dirty="0"/>
              <a:t>Counties with Limited Internet</a:t>
            </a:r>
          </a:p>
        </p:txBody>
      </p:sp>
      <p:sp>
        <p:nvSpPr>
          <p:cNvPr id="3" name="Content Placeholder 2">
            <a:extLst>
              <a:ext uri="{FF2B5EF4-FFF2-40B4-BE49-F238E27FC236}">
                <a16:creationId xmlns:a16="http://schemas.microsoft.com/office/drawing/2014/main" id="{23149652-FA55-4BC7-81DA-28C892554F6D}"/>
              </a:ext>
            </a:extLst>
          </p:cNvPr>
          <p:cNvSpPr>
            <a:spLocks noGrp="1"/>
          </p:cNvSpPr>
          <p:nvPr>
            <p:ph idx="1"/>
          </p:nvPr>
        </p:nvSpPr>
        <p:spPr/>
        <p:txBody>
          <a:bodyPr>
            <a:normAutofit/>
          </a:bodyPr>
          <a:lstStyle/>
          <a:p>
            <a:pPr fontAlgn="base"/>
            <a:r>
              <a:rPr lang="en-US" b="1" dirty="0"/>
              <a:t>Syria – 31.9% </a:t>
            </a:r>
            <a:r>
              <a:rPr lang="en-US" dirty="0"/>
              <a:t>of its population (www.CIA.gov)</a:t>
            </a:r>
            <a:endParaRPr lang="en-US" b="1" dirty="0"/>
          </a:p>
          <a:p>
            <a:pPr fontAlgn="base"/>
            <a:endParaRPr lang="en-US" b="1" dirty="0"/>
          </a:p>
          <a:p>
            <a:pPr fontAlgn="base"/>
            <a:r>
              <a:rPr lang="en-US" dirty="0"/>
              <a:t>Syria has banned various websites for political reasons besides arresting people that access them. Internet connectivity was shut down late in November 2011, then ten times in 2013 and 2014.</a:t>
            </a:r>
          </a:p>
          <a:p>
            <a:pPr fontAlgn="base"/>
            <a:endParaRPr lang="en-US" dirty="0"/>
          </a:p>
          <a:p>
            <a:pPr fontAlgn="base"/>
            <a:endParaRPr lang="en-US" dirty="0"/>
          </a:p>
        </p:txBody>
      </p:sp>
      <p:sp>
        <p:nvSpPr>
          <p:cNvPr id="4" name="Rectangle 3">
            <a:extLst>
              <a:ext uri="{FF2B5EF4-FFF2-40B4-BE49-F238E27FC236}">
                <a16:creationId xmlns:a16="http://schemas.microsoft.com/office/drawing/2014/main" id="{D4E6E887-0E53-4592-99C6-987ED8948F81}"/>
              </a:ext>
            </a:extLst>
          </p:cNvPr>
          <p:cNvSpPr/>
          <p:nvPr/>
        </p:nvSpPr>
        <p:spPr>
          <a:xfrm>
            <a:off x="1722783" y="6308209"/>
            <a:ext cx="9223512" cy="369332"/>
          </a:xfrm>
          <a:prstGeom prst="rect">
            <a:avLst/>
          </a:prstGeom>
        </p:spPr>
        <p:txBody>
          <a:bodyPr wrap="square">
            <a:spAutoFit/>
          </a:bodyPr>
          <a:lstStyle/>
          <a:p>
            <a:r>
              <a:rPr lang="en-US" dirty="0"/>
              <a:t>Source: https://www.worldatlas.com/articles/are-there-countries-without-internet-access.html</a:t>
            </a:r>
          </a:p>
        </p:txBody>
      </p:sp>
    </p:spTree>
    <p:extLst>
      <p:ext uri="{BB962C8B-B14F-4D97-AF65-F5344CB8AC3E}">
        <p14:creationId xmlns:p14="http://schemas.microsoft.com/office/powerpoint/2010/main" val="391251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07A4A-BF5D-4384-A4BD-7F62107EC803}"/>
              </a:ext>
            </a:extLst>
          </p:cNvPr>
          <p:cNvSpPr>
            <a:spLocks noGrp="1"/>
          </p:cNvSpPr>
          <p:nvPr>
            <p:ph type="title"/>
          </p:nvPr>
        </p:nvSpPr>
        <p:spPr/>
        <p:txBody>
          <a:bodyPr/>
          <a:lstStyle/>
          <a:p>
            <a:r>
              <a:rPr lang="en-US" dirty="0"/>
              <a:t>Counties with Limited Internet</a:t>
            </a:r>
          </a:p>
        </p:txBody>
      </p:sp>
      <p:sp>
        <p:nvSpPr>
          <p:cNvPr id="3" name="Content Placeholder 2">
            <a:extLst>
              <a:ext uri="{FF2B5EF4-FFF2-40B4-BE49-F238E27FC236}">
                <a16:creationId xmlns:a16="http://schemas.microsoft.com/office/drawing/2014/main" id="{01FE646F-BF25-4AC0-897B-4EEA262F563B}"/>
              </a:ext>
            </a:extLst>
          </p:cNvPr>
          <p:cNvSpPr>
            <a:spLocks noGrp="1"/>
          </p:cNvSpPr>
          <p:nvPr>
            <p:ph idx="1"/>
          </p:nvPr>
        </p:nvSpPr>
        <p:spPr/>
        <p:txBody>
          <a:bodyPr>
            <a:normAutofit/>
          </a:bodyPr>
          <a:lstStyle/>
          <a:p>
            <a:pPr fontAlgn="base"/>
            <a:r>
              <a:rPr lang="en-US" b="1" dirty="0"/>
              <a:t>Tunisia – 50.9% </a:t>
            </a:r>
            <a:r>
              <a:rPr lang="en-US" dirty="0"/>
              <a:t>of its population (www.CIA.gov)</a:t>
            </a:r>
            <a:endParaRPr lang="en-US" b="1" dirty="0"/>
          </a:p>
          <a:p>
            <a:pPr fontAlgn="base"/>
            <a:endParaRPr lang="en-US" b="1" dirty="0"/>
          </a:p>
          <a:p>
            <a:pPr fontAlgn="base"/>
            <a:r>
              <a:rPr lang="en-US" dirty="0"/>
              <a:t>The internet was formerly censored in Tunisia, but after the ousting of President Zine Ben Ali, censorship reduced significantly. The new government also removed filters on social networking sites.</a:t>
            </a:r>
          </a:p>
          <a:p>
            <a:pPr fontAlgn="base"/>
            <a:endParaRPr lang="en-US" dirty="0"/>
          </a:p>
        </p:txBody>
      </p:sp>
      <p:sp>
        <p:nvSpPr>
          <p:cNvPr id="4" name="Rectangle 3">
            <a:extLst>
              <a:ext uri="{FF2B5EF4-FFF2-40B4-BE49-F238E27FC236}">
                <a16:creationId xmlns:a16="http://schemas.microsoft.com/office/drawing/2014/main" id="{4D342B2B-7532-401E-B9C1-32EEC65E08BE}"/>
              </a:ext>
            </a:extLst>
          </p:cNvPr>
          <p:cNvSpPr/>
          <p:nvPr/>
        </p:nvSpPr>
        <p:spPr>
          <a:xfrm>
            <a:off x="1722783" y="6308209"/>
            <a:ext cx="9223512" cy="369332"/>
          </a:xfrm>
          <a:prstGeom prst="rect">
            <a:avLst/>
          </a:prstGeom>
        </p:spPr>
        <p:txBody>
          <a:bodyPr wrap="square">
            <a:spAutoFit/>
          </a:bodyPr>
          <a:lstStyle/>
          <a:p>
            <a:r>
              <a:rPr lang="en-US" dirty="0"/>
              <a:t>Source: https://www.worldatlas.com/articles/are-there-countries-without-internet-access.html</a:t>
            </a:r>
          </a:p>
        </p:txBody>
      </p:sp>
    </p:spTree>
    <p:extLst>
      <p:ext uri="{BB962C8B-B14F-4D97-AF65-F5344CB8AC3E}">
        <p14:creationId xmlns:p14="http://schemas.microsoft.com/office/powerpoint/2010/main" val="3017778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C3B22-9CA4-4A10-905D-47289D29A56D}"/>
              </a:ext>
            </a:extLst>
          </p:cNvPr>
          <p:cNvSpPr>
            <a:spLocks noGrp="1"/>
          </p:cNvSpPr>
          <p:nvPr>
            <p:ph type="title"/>
          </p:nvPr>
        </p:nvSpPr>
        <p:spPr/>
        <p:txBody>
          <a:bodyPr/>
          <a:lstStyle/>
          <a:p>
            <a:r>
              <a:rPr lang="en-US" dirty="0"/>
              <a:t>Counties with Limited Internet</a:t>
            </a:r>
          </a:p>
        </p:txBody>
      </p:sp>
      <p:sp>
        <p:nvSpPr>
          <p:cNvPr id="3" name="Content Placeholder 2">
            <a:extLst>
              <a:ext uri="{FF2B5EF4-FFF2-40B4-BE49-F238E27FC236}">
                <a16:creationId xmlns:a16="http://schemas.microsoft.com/office/drawing/2014/main" id="{A57114AB-0A2B-46DC-A952-7347D0D21BDD}"/>
              </a:ext>
            </a:extLst>
          </p:cNvPr>
          <p:cNvSpPr>
            <a:spLocks noGrp="1"/>
          </p:cNvSpPr>
          <p:nvPr>
            <p:ph idx="1"/>
          </p:nvPr>
        </p:nvSpPr>
        <p:spPr/>
        <p:txBody>
          <a:bodyPr>
            <a:normAutofit/>
          </a:bodyPr>
          <a:lstStyle/>
          <a:p>
            <a:pPr fontAlgn="base"/>
            <a:r>
              <a:rPr lang="en-US" b="1" dirty="0"/>
              <a:t>Turkmenistan – 18% </a:t>
            </a:r>
            <a:r>
              <a:rPr lang="en-US" dirty="0"/>
              <a:t>of its population (www.CIA.gov)</a:t>
            </a:r>
            <a:endParaRPr lang="en-US" b="1" dirty="0"/>
          </a:p>
          <a:p>
            <a:pPr fontAlgn="base"/>
            <a:endParaRPr lang="en-US" b="1" dirty="0"/>
          </a:p>
          <a:p>
            <a:pPr fontAlgn="base"/>
            <a:r>
              <a:rPr lang="en-US" dirty="0"/>
              <a:t>The press and communication system of Turkmenistan is state-controlled. The telecom market remains very small, although the country began accessing internet in 1997.</a:t>
            </a:r>
          </a:p>
          <a:p>
            <a:pPr fontAlgn="base"/>
            <a:endParaRPr lang="en-US" dirty="0"/>
          </a:p>
        </p:txBody>
      </p:sp>
      <p:sp>
        <p:nvSpPr>
          <p:cNvPr id="4" name="Rectangle 3">
            <a:extLst>
              <a:ext uri="{FF2B5EF4-FFF2-40B4-BE49-F238E27FC236}">
                <a16:creationId xmlns:a16="http://schemas.microsoft.com/office/drawing/2014/main" id="{06E72301-A887-48D6-839B-FE33210B9923}"/>
              </a:ext>
            </a:extLst>
          </p:cNvPr>
          <p:cNvSpPr/>
          <p:nvPr/>
        </p:nvSpPr>
        <p:spPr>
          <a:xfrm>
            <a:off x="1722783" y="6308209"/>
            <a:ext cx="9223512" cy="369332"/>
          </a:xfrm>
          <a:prstGeom prst="rect">
            <a:avLst/>
          </a:prstGeom>
        </p:spPr>
        <p:txBody>
          <a:bodyPr wrap="square">
            <a:spAutoFit/>
          </a:bodyPr>
          <a:lstStyle/>
          <a:p>
            <a:r>
              <a:rPr lang="en-US" dirty="0"/>
              <a:t>Source: https://www.worldatlas.com/articles/are-there-countries-without-internet-access.html</a:t>
            </a:r>
          </a:p>
        </p:txBody>
      </p:sp>
    </p:spTree>
    <p:extLst>
      <p:ext uri="{BB962C8B-B14F-4D97-AF65-F5344CB8AC3E}">
        <p14:creationId xmlns:p14="http://schemas.microsoft.com/office/powerpoint/2010/main" val="37483821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FD35C-EF89-47C9-92E3-40037986F45A}"/>
              </a:ext>
            </a:extLst>
          </p:cNvPr>
          <p:cNvSpPr>
            <a:spLocks noGrp="1"/>
          </p:cNvSpPr>
          <p:nvPr>
            <p:ph type="title"/>
          </p:nvPr>
        </p:nvSpPr>
        <p:spPr/>
        <p:txBody>
          <a:bodyPr/>
          <a:lstStyle/>
          <a:p>
            <a:r>
              <a:rPr lang="en-US" dirty="0"/>
              <a:t>Counties with Limited Internet</a:t>
            </a:r>
          </a:p>
        </p:txBody>
      </p:sp>
      <p:sp>
        <p:nvSpPr>
          <p:cNvPr id="3" name="Content Placeholder 2">
            <a:extLst>
              <a:ext uri="{FF2B5EF4-FFF2-40B4-BE49-F238E27FC236}">
                <a16:creationId xmlns:a16="http://schemas.microsoft.com/office/drawing/2014/main" id="{F90A297D-AEB8-4276-997A-0D472D80900C}"/>
              </a:ext>
            </a:extLst>
          </p:cNvPr>
          <p:cNvSpPr>
            <a:spLocks noGrp="1"/>
          </p:cNvSpPr>
          <p:nvPr>
            <p:ph idx="1"/>
          </p:nvPr>
        </p:nvSpPr>
        <p:spPr/>
        <p:txBody>
          <a:bodyPr>
            <a:normAutofit/>
          </a:bodyPr>
          <a:lstStyle/>
          <a:p>
            <a:pPr fontAlgn="base"/>
            <a:r>
              <a:rPr lang="en-US" b="1" dirty="0"/>
              <a:t>Uzbekistan – 46.8% </a:t>
            </a:r>
            <a:r>
              <a:rPr lang="en-US" dirty="0"/>
              <a:t>of its population (www.CIA.gov)</a:t>
            </a:r>
            <a:endParaRPr lang="en-US" b="1" dirty="0"/>
          </a:p>
          <a:p>
            <a:pPr fontAlgn="base"/>
            <a:endParaRPr lang="en-US" b="1" dirty="0"/>
          </a:p>
          <a:p>
            <a:pPr fontAlgn="base"/>
            <a:r>
              <a:rPr lang="en-US" dirty="0"/>
              <a:t>Uzbekistan first had its internet towards the end of 1995, but the growth has been slow. Besides, there are heavy restrictions and strict controls. </a:t>
            </a:r>
          </a:p>
        </p:txBody>
      </p:sp>
      <p:sp>
        <p:nvSpPr>
          <p:cNvPr id="4" name="Rectangle 3">
            <a:extLst>
              <a:ext uri="{FF2B5EF4-FFF2-40B4-BE49-F238E27FC236}">
                <a16:creationId xmlns:a16="http://schemas.microsoft.com/office/drawing/2014/main" id="{47B52E34-5652-457B-9F35-5D4D823F0B92}"/>
              </a:ext>
            </a:extLst>
          </p:cNvPr>
          <p:cNvSpPr/>
          <p:nvPr/>
        </p:nvSpPr>
        <p:spPr>
          <a:xfrm>
            <a:off x="1722783" y="6308209"/>
            <a:ext cx="9223512" cy="369332"/>
          </a:xfrm>
          <a:prstGeom prst="rect">
            <a:avLst/>
          </a:prstGeom>
        </p:spPr>
        <p:txBody>
          <a:bodyPr wrap="square">
            <a:spAutoFit/>
          </a:bodyPr>
          <a:lstStyle/>
          <a:p>
            <a:r>
              <a:rPr lang="en-US" dirty="0"/>
              <a:t>Source: https://www.worldatlas.com/articles/are-there-countries-without-internet-access.html</a:t>
            </a:r>
          </a:p>
        </p:txBody>
      </p:sp>
    </p:spTree>
    <p:extLst>
      <p:ext uri="{BB962C8B-B14F-4D97-AF65-F5344CB8AC3E}">
        <p14:creationId xmlns:p14="http://schemas.microsoft.com/office/powerpoint/2010/main" val="19289094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FE115-31D2-4E07-B93B-288AA17DC877}"/>
              </a:ext>
            </a:extLst>
          </p:cNvPr>
          <p:cNvSpPr>
            <a:spLocks noGrp="1"/>
          </p:cNvSpPr>
          <p:nvPr>
            <p:ph type="title"/>
          </p:nvPr>
        </p:nvSpPr>
        <p:spPr/>
        <p:txBody>
          <a:bodyPr/>
          <a:lstStyle/>
          <a:p>
            <a:r>
              <a:rPr lang="en-US" dirty="0"/>
              <a:t>Counties with Limited Internet</a:t>
            </a:r>
          </a:p>
        </p:txBody>
      </p:sp>
      <p:sp>
        <p:nvSpPr>
          <p:cNvPr id="3" name="Content Placeholder 2">
            <a:extLst>
              <a:ext uri="{FF2B5EF4-FFF2-40B4-BE49-F238E27FC236}">
                <a16:creationId xmlns:a16="http://schemas.microsoft.com/office/drawing/2014/main" id="{13289221-068A-47C0-BA38-F0B3CB05743F}"/>
              </a:ext>
            </a:extLst>
          </p:cNvPr>
          <p:cNvSpPr>
            <a:spLocks noGrp="1"/>
          </p:cNvSpPr>
          <p:nvPr>
            <p:ph idx="1"/>
          </p:nvPr>
        </p:nvSpPr>
        <p:spPr/>
        <p:txBody>
          <a:bodyPr/>
          <a:lstStyle/>
          <a:p>
            <a:pPr fontAlgn="base"/>
            <a:r>
              <a:rPr lang="en-US" b="1" dirty="0"/>
              <a:t>Vietnam – 52% </a:t>
            </a:r>
            <a:r>
              <a:rPr lang="en-US" dirty="0"/>
              <a:t>of its population (www.CIA.gov)</a:t>
            </a:r>
            <a:endParaRPr lang="en-US" b="1" dirty="0"/>
          </a:p>
          <a:p>
            <a:pPr fontAlgn="base"/>
            <a:endParaRPr lang="en-US" b="1" dirty="0"/>
          </a:p>
          <a:p>
            <a:pPr fontAlgn="base"/>
            <a:r>
              <a:rPr lang="en-US" dirty="0"/>
              <a:t>Vietnamese internet accessibility is blocked by the government, especially to sites that are critical to the government. Information about overseas political opposition, religious topics or human rights is also blocked.</a:t>
            </a:r>
          </a:p>
        </p:txBody>
      </p:sp>
      <p:sp>
        <p:nvSpPr>
          <p:cNvPr id="4" name="Rectangle 3">
            <a:extLst>
              <a:ext uri="{FF2B5EF4-FFF2-40B4-BE49-F238E27FC236}">
                <a16:creationId xmlns:a16="http://schemas.microsoft.com/office/drawing/2014/main" id="{F8464EC1-60D5-417C-8CC0-CC03B59FD5E6}"/>
              </a:ext>
            </a:extLst>
          </p:cNvPr>
          <p:cNvSpPr/>
          <p:nvPr/>
        </p:nvSpPr>
        <p:spPr>
          <a:xfrm>
            <a:off x="1722783" y="6308209"/>
            <a:ext cx="9223512" cy="369332"/>
          </a:xfrm>
          <a:prstGeom prst="rect">
            <a:avLst/>
          </a:prstGeom>
        </p:spPr>
        <p:txBody>
          <a:bodyPr wrap="square">
            <a:spAutoFit/>
          </a:bodyPr>
          <a:lstStyle/>
          <a:p>
            <a:r>
              <a:rPr lang="en-US" dirty="0"/>
              <a:t>Source: https://www.worldatlas.com/articles/are-there-countries-without-internet-access.html</a:t>
            </a:r>
          </a:p>
        </p:txBody>
      </p:sp>
    </p:spTree>
    <p:extLst>
      <p:ext uri="{BB962C8B-B14F-4D97-AF65-F5344CB8AC3E}">
        <p14:creationId xmlns:p14="http://schemas.microsoft.com/office/powerpoint/2010/main" val="39730471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DC5BE-858E-4B80-AE4F-03A6885BE289}"/>
              </a:ext>
            </a:extLst>
          </p:cNvPr>
          <p:cNvSpPr>
            <a:spLocks noGrp="1"/>
          </p:cNvSpPr>
          <p:nvPr>
            <p:ph type="title"/>
          </p:nvPr>
        </p:nvSpPr>
        <p:spPr/>
        <p:txBody>
          <a:bodyPr/>
          <a:lstStyle/>
          <a:p>
            <a:r>
              <a:rPr lang="en-US" dirty="0"/>
              <a:t>Counties with Limited Internet</a:t>
            </a:r>
          </a:p>
        </p:txBody>
      </p:sp>
      <p:sp>
        <p:nvSpPr>
          <p:cNvPr id="3" name="Content Placeholder 2">
            <a:extLst>
              <a:ext uri="{FF2B5EF4-FFF2-40B4-BE49-F238E27FC236}">
                <a16:creationId xmlns:a16="http://schemas.microsoft.com/office/drawing/2014/main" id="{735DCB3A-77AE-4562-90B8-BE0FA3A06D5A}"/>
              </a:ext>
            </a:extLst>
          </p:cNvPr>
          <p:cNvSpPr>
            <a:spLocks noGrp="1"/>
          </p:cNvSpPr>
          <p:nvPr>
            <p:ph idx="1"/>
          </p:nvPr>
        </p:nvSpPr>
        <p:spPr/>
        <p:txBody>
          <a:bodyPr>
            <a:normAutofit/>
          </a:bodyPr>
          <a:lstStyle/>
          <a:p>
            <a:r>
              <a:rPr lang="en-US" b="1" dirty="0"/>
              <a:t>China </a:t>
            </a:r>
            <a:endParaRPr lang="en-US" dirty="0"/>
          </a:p>
          <a:p>
            <a:r>
              <a:rPr lang="en-US" dirty="0"/>
              <a:t>Even though China accounts for the higher number of Internet users (around 53% of its population), its censorship has skyrocketed (Mercy, 2018).  The censorship in China is guided by government policies and technology that blocks content from users this initiative is known as the Great Firewall of China (Brett, 2016). Some of the American Internet technology organization’s such as Google, have had its legal challenges imposed by China’s policy on information.  </a:t>
            </a:r>
          </a:p>
          <a:p>
            <a:endParaRPr lang="en-US" dirty="0"/>
          </a:p>
          <a:p>
            <a:endParaRPr lang="en-US" dirty="0"/>
          </a:p>
        </p:txBody>
      </p:sp>
    </p:spTree>
    <p:extLst>
      <p:ext uri="{BB962C8B-B14F-4D97-AF65-F5344CB8AC3E}">
        <p14:creationId xmlns:p14="http://schemas.microsoft.com/office/powerpoint/2010/main" val="24508075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233A5-D2B1-46E7-ACDB-C9AE5DDB2ABD}"/>
              </a:ext>
            </a:extLst>
          </p:cNvPr>
          <p:cNvSpPr>
            <a:spLocks noGrp="1"/>
          </p:cNvSpPr>
          <p:nvPr>
            <p:ph type="title"/>
          </p:nvPr>
        </p:nvSpPr>
        <p:spPr/>
        <p:txBody>
          <a:bodyPr/>
          <a:lstStyle/>
          <a:p>
            <a:r>
              <a:rPr lang="en-US" dirty="0"/>
              <a:t>Counties with Limited Internet</a:t>
            </a:r>
          </a:p>
        </p:txBody>
      </p:sp>
      <p:sp>
        <p:nvSpPr>
          <p:cNvPr id="3" name="Content Placeholder 2">
            <a:extLst>
              <a:ext uri="{FF2B5EF4-FFF2-40B4-BE49-F238E27FC236}">
                <a16:creationId xmlns:a16="http://schemas.microsoft.com/office/drawing/2014/main" id="{92A6CCFB-78D4-4C11-8006-9682C60269A6}"/>
              </a:ext>
            </a:extLst>
          </p:cNvPr>
          <p:cNvSpPr>
            <a:spLocks noGrp="1"/>
          </p:cNvSpPr>
          <p:nvPr>
            <p:ph idx="1"/>
          </p:nvPr>
        </p:nvSpPr>
        <p:spPr/>
        <p:txBody>
          <a:bodyPr/>
          <a:lstStyle/>
          <a:p>
            <a:r>
              <a:rPr lang="en-US" b="1" dirty="0"/>
              <a:t>Iran – 44.1% </a:t>
            </a:r>
            <a:r>
              <a:rPr lang="en-US" dirty="0"/>
              <a:t>of its population (www.CIA.gov)</a:t>
            </a:r>
            <a:endParaRPr lang="en-US" b="1" dirty="0"/>
          </a:p>
          <a:p>
            <a:endParaRPr lang="en-US" dirty="0"/>
          </a:p>
          <a:p>
            <a:r>
              <a:rPr lang="en-US" dirty="0"/>
              <a:t>As per the World Atlas (2018), Iran’s Internet access can be slowed down due to any civil unrest of the mere fear of one. As cited by Ng (2019), Iran sees Internet access and social media as a threat to its national security, therefore, websites such as Twitter and Facebook are banned. It is noted, that Iran is a country that mostly follows the religion Islam, therefore, their threshold on sustaining censorship can be much greater than countries from the West. </a:t>
            </a:r>
          </a:p>
          <a:p>
            <a:endParaRPr lang="en-US" dirty="0"/>
          </a:p>
        </p:txBody>
      </p:sp>
    </p:spTree>
    <p:extLst>
      <p:ext uri="{BB962C8B-B14F-4D97-AF65-F5344CB8AC3E}">
        <p14:creationId xmlns:p14="http://schemas.microsoft.com/office/powerpoint/2010/main" val="26449086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4AC38-8288-4174-AA27-E72A643632D7}"/>
              </a:ext>
            </a:extLst>
          </p:cNvPr>
          <p:cNvSpPr>
            <a:spLocks noGrp="1"/>
          </p:cNvSpPr>
          <p:nvPr>
            <p:ph type="title"/>
          </p:nvPr>
        </p:nvSpPr>
        <p:spPr/>
        <p:txBody>
          <a:bodyPr/>
          <a:lstStyle/>
          <a:p>
            <a:r>
              <a:rPr lang="en-US" dirty="0"/>
              <a:t>Counties with Limited Internet</a:t>
            </a:r>
          </a:p>
        </p:txBody>
      </p:sp>
      <p:sp>
        <p:nvSpPr>
          <p:cNvPr id="3" name="Content Placeholder 2">
            <a:extLst>
              <a:ext uri="{FF2B5EF4-FFF2-40B4-BE49-F238E27FC236}">
                <a16:creationId xmlns:a16="http://schemas.microsoft.com/office/drawing/2014/main" id="{1DE495AF-6979-4984-B762-CFBD94A77C87}"/>
              </a:ext>
            </a:extLst>
          </p:cNvPr>
          <p:cNvSpPr>
            <a:spLocks noGrp="1"/>
          </p:cNvSpPr>
          <p:nvPr>
            <p:ph idx="1"/>
          </p:nvPr>
        </p:nvSpPr>
        <p:spPr>
          <a:xfrm>
            <a:off x="838200" y="1825625"/>
            <a:ext cx="10515600" cy="4351338"/>
          </a:xfrm>
        </p:spPr>
        <p:txBody>
          <a:bodyPr>
            <a:normAutofit lnSpcReduction="10000"/>
          </a:bodyPr>
          <a:lstStyle/>
          <a:p>
            <a:r>
              <a:rPr lang="en-US" b="1" dirty="0"/>
              <a:t>Saudi Arabia – 73.8% </a:t>
            </a:r>
            <a:r>
              <a:rPr lang="en-US" dirty="0"/>
              <a:t>of its population (www.CIA.gov)</a:t>
            </a:r>
            <a:endParaRPr lang="en-US" b="1" dirty="0"/>
          </a:p>
          <a:p>
            <a:endParaRPr lang="en-US" dirty="0"/>
          </a:p>
          <a:p>
            <a:r>
              <a:rPr lang="en-US" dirty="0"/>
              <a:t>Saudi Arabia, which is located in the Middle East, has issues with the freedom of information.  In Saudi Arabia, some websites have been blocked and or banned for multiple reasons (Mercy, 2018). Other websites and services such as </a:t>
            </a:r>
            <a:r>
              <a:rPr lang="en-US" i="1" dirty="0"/>
              <a:t>Wikipedia</a:t>
            </a:r>
            <a:r>
              <a:rPr lang="en-US" dirty="0"/>
              <a:t> and </a:t>
            </a:r>
            <a:r>
              <a:rPr lang="en-US" i="1" dirty="0"/>
              <a:t>Google Translate</a:t>
            </a:r>
            <a:r>
              <a:rPr lang="en-US" dirty="0"/>
              <a:t> have also been blocked for the general public since the year 2006. However, there are other deeper restrictions on topics that are imposed by the Kingdom of Saudi Arabia. On a positive note, there are more academic MoU’s (Collaboration with Western Universities) than before as part of Saudi Vision 2030.</a:t>
            </a:r>
          </a:p>
        </p:txBody>
      </p:sp>
    </p:spTree>
    <p:extLst>
      <p:ext uri="{BB962C8B-B14F-4D97-AF65-F5344CB8AC3E}">
        <p14:creationId xmlns:p14="http://schemas.microsoft.com/office/powerpoint/2010/main" val="6350386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29A7A-56FE-47D5-BC35-D39E25571AA8}"/>
              </a:ext>
            </a:extLst>
          </p:cNvPr>
          <p:cNvSpPr>
            <a:spLocks noGrp="1"/>
          </p:cNvSpPr>
          <p:nvPr>
            <p:ph type="title"/>
          </p:nvPr>
        </p:nvSpPr>
        <p:spPr/>
        <p:txBody>
          <a:bodyPr/>
          <a:lstStyle/>
          <a:p>
            <a:r>
              <a:rPr lang="en-US" b="1" dirty="0"/>
              <a:t>The United States of America</a:t>
            </a:r>
            <a:r>
              <a:rPr lang="en-US" dirty="0"/>
              <a:t/>
            </a:r>
            <a:br>
              <a:rPr lang="en-US" dirty="0"/>
            </a:br>
            <a:endParaRPr lang="en-US" dirty="0"/>
          </a:p>
        </p:txBody>
      </p:sp>
      <p:sp>
        <p:nvSpPr>
          <p:cNvPr id="3" name="Content Placeholder 2">
            <a:extLst>
              <a:ext uri="{FF2B5EF4-FFF2-40B4-BE49-F238E27FC236}">
                <a16:creationId xmlns:a16="http://schemas.microsoft.com/office/drawing/2014/main" id="{EC25E921-34E8-4985-9F89-CBB7D132A243}"/>
              </a:ext>
            </a:extLst>
          </p:cNvPr>
          <p:cNvSpPr>
            <a:spLocks noGrp="1"/>
          </p:cNvSpPr>
          <p:nvPr>
            <p:ph idx="1"/>
          </p:nvPr>
        </p:nvSpPr>
        <p:spPr/>
        <p:txBody>
          <a:bodyPr/>
          <a:lstStyle/>
          <a:p>
            <a:r>
              <a:rPr lang="en-US" dirty="0"/>
              <a:t>Internet users 76.2% of the population</a:t>
            </a:r>
          </a:p>
          <a:p>
            <a:r>
              <a:rPr lang="en-US" dirty="0"/>
              <a:t>United States First Amendment guarantees freedom of speech </a:t>
            </a:r>
          </a:p>
          <a:p>
            <a:r>
              <a:rPr lang="en-US" dirty="0"/>
              <a:t>But we all feel like the rules (Laws) don’t apply to everyone </a:t>
            </a:r>
          </a:p>
          <a:p>
            <a:endParaRPr lang="en-US" dirty="0"/>
          </a:p>
        </p:txBody>
      </p:sp>
    </p:spTree>
    <p:extLst>
      <p:ext uri="{BB962C8B-B14F-4D97-AF65-F5344CB8AC3E}">
        <p14:creationId xmlns:p14="http://schemas.microsoft.com/office/powerpoint/2010/main" val="1337983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5B710-6CC3-4B72-AF4F-73066858E6CA}"/>
              </a:ext>
            </a:extLst>
          </p:cNvPr>
          <p:cNvSpPr>
            <a:spLocks noGrp="1"/>
          </p:cNvSpPr>
          <p:nvPr>
            <p:ph type="title"/>
          </p:nvPr>
        </p:nvSpPr>
        <p:spPr/>
        <p:txBody>
          <a:bodyPr/>
          <a:lstStyle/>
          <a:p>
            <a:pPr algn="ctr"/>
            <a:r>
              <a:rPr lang="en-US" dirty="0"/>
              <a:t>Agenda</a:t>
            </a:r>
          </a:p>
        </p:txBody>
      </p:sp>
      <p:sp>
        <p:nvSpPr>
          <p:cNvPr id="3" name="Content Placeholder 2">
            <a:extLst>
              <a:ext uri="{FF2B5EF4-FFF2-40B4-BE49-F238E27FC236}">
                <a16:creationId xmlns:a16="http://schemas.microsoft.com/office/drawing/2014/main" id="{77E192CA-727B-48B0-A23B-CDD44D3927AC}"/>
              </a:ext>
            </a:extLst>
          </p:cNvPr>
          <p:cNvSpPr>
            <a:spLocks noGrp="1"/>
          </p:cNvSpPr>
          <p:nvPr>
            <p:ph idx="1"/>
          </p:nvPr>
        </p:nvSpPr>
        <p:spPr/>
        <p:txBody>
          <a:bodyPr/>
          <a:lstStyle/>
          <a:p>
            <a:r>
              <a:rPr lang="en-US" dirty="0"/>
              <a:t>Information bias and censorship</a:t>
            </a:r>
          </a:p>
          <a:p>
            <a:r>
              <a:rPr lang="en-US" dirty="0"/>
              <a:t>The polarization of a country </a:t>
            </a:r>
          </a:p>
          <a:p>
            <a:r>
              <a:rPr lang="en-US" dirty="0"/>
              <a:t>Why this has happened?</a:t>
            </a:r>
          </a:p>
          <a:p>
            <a:r>
              <a:rPr lang="en-US" dirty="0"/>
              <a:t>The coverage of events by established news outlets </a:t>
            </a:r>
          </a:p>
          <a:p>
            <a:r>
              <a:rPr lang="en-US" dirty="0"/>
              <a:t>The role that information technology plays </a:t>
            </a:r>
          </a:p>
          <a:p>
            <a:r>
              <a:rPr lang="en-US" dirty="0"/>
              <a:t>Questions </a:t>
            </a:r>
          </a:p>
          <a:p>
            <a:endParaRPr lang="en-US" dirty="0"/>
          </a:p>
        </p:txBody>
      </p:sp>
    </p:spTree>
    <p:extLst>
      <p:ext uri="{BB962C8B-B14F-4D97-AF65-F5344CB8AC3E}">
        <p14:creationId xmlns:p14="http://schemas.microsoft.com/office/powerpoint/2010/main" val="22792862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47803-EB04-4F7A-80F5-BDC39B52F097}"/>
              </a:ext>
            </a:extLst>
          </p:cNvPr>
          <p:cNvSpPr>
            <a:spLocks noGrp="1"/>
          </p:cNvSpPr>
          <p:nvPr>
            <p:ph type="title"/>
          </p:nvPr>
        </p:nvSpPr>
        <p:spPr/>
        <p:txBody>
          <a:bodyPr/>
          <a:lstStyle/>
          <a:p>
            <a:r>
              <a:rPr lang="en-US" b="1" dirty="0"/>
              <a:t>News Bias</a:t>
            </a:r>
            <a:endParaRPr lang="en-US" dirty="0"/>
          </a:p>
        </p:txBody>
      </p:sp>
      <p:sp>
        <p:nvSpPr>
          <p:cNvPr id="3" name="Content Placeholder 2">
            <a:extLst>
              <a:ext uri="{FF2B5EF4-FFF2-40B4-BE49-F238E27FC236}">
                <a16:creationId xmlns:a16="http://schemas.microsoft.com/office/drawing/2014/main" id="{E1111282-B116-48AB-946D-3900C3E6EC00}"/>
              </a:ext>
            </a:extLst>
          </p:cNvPr>
          <p:cNvSpPr>
            <a:spLocks noGrp="1"/>
          </p:cNvSpPr>
          <p:nvPr>
            <p:ph idx="1"/>
          </p:nvPr>
        </p:nvSpPr>
        <p:spPr/>
        <p:txBody>
          <a:bodyPr/>
          <a:lstStyle/>
          <a:p>
            <a:r>
              <a:rPr lang="en-US" dirty="0"/>
              <a:t>During the election night, CNN reporter, Dana Bash, delivered the message that Hon. Hilary Clinton had conceded to President Elect, Donald J. Trump in a way that spoke beyond the words as if it was personal to her (CNN, 2016). </a:t>
            </a:r>
          </a:p>
          <a:p>
            <a:r>
              <a:rPr lang="en-US" dirty="0"/>
              <a:t>Just three days after the elections, the media’s reaction to the results of the election were of negation and catastrophe. The media used words such as “catastrophic” (Fox News, 2016) and news anchors questioning the President’s ability and mental health as Commander in Chief (Fox News, 2016). </a:t>
            </a:r>
          </a:p>
          <a:p>
            <a:endParaRPr lang="en-US" dirty="0"/>
          </a:p>
        </p:txBody>
      </p:sp>
    </p:spTree>
    <p:extLst>
      <p:ext uri="{BB962C8B-B14F-4D97-AF65-F5344CB8AC3E}">
        <p14:creationId xmlns:p14="http://schemas.microsoft.com/office/powerpoint/2010/main" val="2841241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74160-0033-44AF-889B-F513B4A0C87C}"/>
              </a:ext>
            </a:extLst>
          </p:cNvPr>
          <p:cNvSpPr>
            <a:spLocks noGrp="1"/>
          </p:cNvSpPr>
          <p:nvPr>
            <p:ph type="title"/>
          </p:nvPr>
        </p:nvSpPr>
        <p:spPr/>
        <p:txBody>
          <a:bodyPr/>
          <a:lstStyle/>
          <a:p>
            <a:r>
              <a:rPr lang="en-US" b="1" dirty="0"/>
              <a:t>Hollywood Bias</a:t>
            </a:r>
            <a:endParaRPr lang="en-US" dirty="0"/>
          </a:p>
        </p:txBody>
      </p:sp>
      <p:sp>
        <p:nvSpPr>
          <p:cNvPr id="3" name="Content Placeholder 2">
            <a:extLst>
              <a:ext uri="{FF2B5EF4-FFF2-40B4-BE49-F238E27FC236}">
                <a16:creationId xmlns:a16="http://schemas.microsoft.com/office/drawing/2014/main" id="{A73AFC36-963D-4FAC-B080-F3C9A81FF441}"/>
              </a:ext>
            </a:extLst>
          </p:cNvPr>
          <p:cNvSpPr>
            <a:spLocks noGrp="1"/>
          </p:cNvSpPr>
          <p:nvPr>
            <p:ph idx="1"/>
          </p:nvPr>
        </p:nvSpPr>
        <p:spPr/>
        <p:txBody>
          <a:bodyPr>
            <a:normAutofit lnSpcReduction="10000"/>
          </a:bodyPr>
          <a:lstStyle/>
          <a:p>
            <a:r>
              <a:rPr lang="en-US" dirty="0"/>
              <a:t>During the 2011 Correspondents’ Dinner, comedian Seth Meyers began what would be the “Hollywood Avalanche” against President Trump with this remark; “I assumed he was running as a joke” (Fox News, 2016). </a:t>
            </a:r>
          </a:p>
          <a:p>
            <a:r>
              <a:rPr lang="en-US" dirty="0"/>
              <a:t>Following that remark, the endless events and situations where the “Trump Supporters” were ridiculed on live television (Fox News, 2016). </a:t>
            </a:r>
          </a:p>
          <a:p>
            <a:r>
              <a:rPr lang="en-US" dirty="0"/>
              <a:t>The polarization of society continued, and this never leads to a good outcome. </a:t>
            </a:r>
          </a:p>
          <a:p>
            <a:r>
              <a:rPr lang="en-US" dirty="0"/>
              <a:t>This is a big contrast with past electoral events that the nation always backed the winner of the elections. </a:t>
            </a:r>
          </a:p>
          <a:p>
            <a:endParaRPr lang="en-US" dirty="0"/>
          </a:p>
        </p:txBody>
      </p:sp>
    </p:spTree>
    <p:extLst>
      <p:ext uri="{BB962C8B-B14F-4D97-AF65-F5344CB8AC3E}">
        <p14:creationId xmlns:p14="http://schemas.microsoft.com/office/powerpoint/2010/main" val="19691743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5B868-CC16-4686-A790-0E41C11E312E}"/>
              </a:ext>
            </a:extLst>
          </p:cNvPr>
          <p:cNvSpPr>
            <a:spLocks noGrp="1"/>
          </p:cNvSpPr>
          <p:nvPr>
            <p:ph type="title"/>
          </p:nvPr>
        </p:nvSpPr>
        <p:spPr/>
        <p:txBody>
          <a:bodyPr>
            <a:normAutofit/>
          </a:bodyPr>
          <a:lstStyle/>
          <a:p>
            <a:r>
              <a:rPr lang="en-US" b="1" dirty="0"/>
              <a:t>The “Beginning of the End” and the Impeachment Trials</a:t>
            </a:r>
            <a:endParaRPr lang="en-US" dirty="0"/>
          </a:p>
        </p:txBody>
      </p:sp>
      <p:sp>
        <p:nvSpPr>
          <p:cNvPr id="3" name="Content Placeholder 2">
            <a:extLst>
              <a:ext uri="{FF2B5EF4-FFF2-40B4-BE49-F238E27FC236}">
                <a16:creationId xmlns:a16="http://schemas.microsoft.com/office/drawing/2014/main" id="{C0DAA336-665D-4F41-9E4D-85833D1DCC30}"/>
              </a:ext>
            </a:extLst>
          </p:cNvPr>
          <p:cNvSpPr>
            <a:spLocks noGrp="1"/>
          </p:cNvSpPr>
          <p:nvPr>
            <p:ph idx="1"/>
          </p:nvPr>
        </p:nvSpPr>
        <p:spPr/>
        <p:txBody>
          <a:bodyPr/>
          <a:lstStyle/>
          <a:p>
            <a:r>
              <a:rPr lang="en-US" dirty="0"/>
              <a:t>Ever since the fitful November 8, 2016, the media was flooded with the word “Impeachment”. </a:t>
            </a:r>
          </a:p>
          <a:p>
            <a:r>
              <a:rPr lang="en-US" dirty="0"/>
              <a:t>Van Johns, a CNN contributor described the events as “a sad night” and “you cannot polish this turd” among other words (Fox News, 2016). </a:t>
            </a:r>
          </a:p>
          <a:p>
            <a:endParaRPr lang="en-US" dirty="0"/>
          </a:p>
        </p:txBody>
      </p:sp>
    </p:spTree>
    <p:extLst>
      <p:ext uri="{BB962C8B-B14F-4D97-AF65-F5344CB8AC3E}">
        <p14:creationId xmlns:p14="http://schemas.microsoft.com/office/powerpoint/2010/main" val="28248846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EA803-09B3-4E9B-B5CA-58BF0FA77309}"/>
              </a:ext>
            </a:extLst>
          </p:cNvPr>
          <p:cNvSpPr>
            <a:spLocks noGrp="1"/>
          </p:cNvSpPr>
          <p:nvPr>
            <p:ph type="title"/>
          </p:nvPr>
        </p:nvSpPr>
        <p:spPr/>
        <p:txBody>
          <a:bodyPr/>
          <a:lstStyle/>
          <a:p>
            <a:r>
              <a:rPr lang="en-US" dirty="0"/>
              <a:t>Collective Voice on Both Sides</a:t>
            </a:r>
          </a:p>
        </p:txBody>
      </p:sp>
      <p:sp>
        <p:nvSpPr>
          <p:cNvPr id="3" name="Content Placeholder 2">
            <a:extLst>
              <a:ext uri="{FF2B5EF4-FFF2-40B4-BE49-F238E27FC236}">
                <a16:creationId xmlns:a16="http://schemas.microsoft.com/office/drawing/2014/main" id="{83D2AA57-93C2-4A0A-BDEC-2D38A54F511C}"/>
              </a:ext>
            </a:extLst>
          </p:cNvPr>
          <p:cNvSpPr>
            <a:spLocks noGrp="1"/>
          </p:cNvSpPr>
          <p:nvPr>
            <p:ph idx="1"/>
          </p:nvPr>
        </p:nvSpPr>
        <p:spPr/>
        <p:txBody>
          <a:bodyPr/>
          <a:lstStyle/>
          <a:p>
            <a:r>
              <a:rPr lang="en-US" dirty="0"/>
              <a:t>The synchronization of efforts and talking points from both sides of the aisle which resembles a sporting event, two sides (Fox News, 2019) (CNN, 2018). </a:t>
            </a:r>
          </a:p>
          <a:p>
            <a:endParaRPr lang="en-US" dirty="0"/>
          </a:p>
        </p:txBody>
      </p:sp>
    </p:spTree>
    <p:extLst>
      <p:ext uri="{BB962C8B-B14F-4D97-AF65-F5344CB8AC3E}">
        <p14:creationId xmlns:p14="http://schemas.microsoft.com/office/powerpoint/2010/main" val="39661523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1E020-5600-4E63-BB83-0167B9DFC38E}"/>
              </a:ext>
            </a:extLst>
          </p:cNvPr>
          <p:cNvSpPr>
            <a:spLocks noGrp="1"/>
          </p:cNvSpPr>
          <p:nvPr>
            <p:ph type="title"/>
          </p:nvPr>
        </p:nvSpPr>
        <p:spPr/>
        <p:txBody>
          <a:bodyPr/>
          <a:lstStyle/>
          <a:p>
            <a:r>
              <a:rPr lang="en-US" dirty="0"/>
              <a:t>Journalism Code of Ethics</a:t>
            </a:r>
          </a:p>
        </p:txBody>
      </p:sp>
      <p:sp>
        <p:nvSpPr>
          <p:cNvPr id="3" name="Content Placeholder 2">
            <a:extLst>
              <a:ext uri="{FF2B5EF4-FFF2-40B4-BE49-F238E27FC236}">
                <a16:creationId xmlns:a16="http://schemas.microsoft.com/office/drawing/2014/main" id="{239CC1EB-CB61-4911-927F-74427B00C8F4}"/>
              </a:ext>
            </a:extLst>
          </p:cNvPr>
          <p:cNvSpPr>
            <a:spLocks noGrp="1"/>
          </p:cNvSpPr>
          <p:nvPr>
            <p:ph idx="1"/>
          </p:nvPr>
        </p:nvSpPr>
        <p:spPr/>
        <p:txBody>
          <a:bodyPr>
            <a:normAutofit/>
          </a:bodyPr>
          <a:lstStyle/>
          <a:p>
            <a:r>
              <a:rPr lang="en-US" dirty="0"/>
              <a:t>“Remain free of associations and activities that may compromise integrity or damage credibility.” (US Press Association, 2019)</a:t>
            </a:r>
          </a:p>
        </p:txBody>
      </p:sp>
    </p:spTree>
    <p:extLst>
      <p:ext uri="{BB962C8B-B14F-4D97-AF65-F5344CB8AC3E}">
        <p14:creationId xmlns:p14="http://schemas.microsoft.com/office/powerpoint/2010/main" val="21382904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1E020-5600-4E63-BB83-0167B9DFC38E}"/>
              </a:ext>
            </a:extLst>
          </p:cNvPr>
          <p:cNvSpPr>
            <a:spLocks noGrp="1"/>
          </p:cNvSpPr>
          <p:nvPr>
            <p:ph type="title"/>
          </p:nvPr>
        </p:nvSpPr>
        <p:spPr/>
        <p:txBody>
          <a:bodyPr/>
          <a:lstStyle/>
          <a:p>
            <a:r>
              <a:rPr lang="en-US" dirty="0"/>
              <a:t>Journalism Code of Ethics</a:t>
            </a:r>
          </a:p>
        </p:txBody>
      </p:sp>
      <p:sp>
        <p:nvSpPr>
          <p:cNvPr id="3" name="Content Placeholder 2">
            <a:extLst>
              <a:ext uri="{FF2B5EF4-FFF2-40B4-BE49-F238E27FC236}">
                <a16:creationId xmlns:a16="http://schemas.microsoft.com/office/drawing/2014/main" id="{239CC1EB-CB61-4911-927F-74427B00C8F4}"/>
              </a:ext>
            </a:extLst>
          </p:cNvPr>
          <p:cNvSpPr>
            <a:spLocks noGrp="1"/>
          </p:cNvSpPr>
          <p:nvPr>
            <p:ph idx="1"/>
          </p:nvPr>
        </p:nvSpPr>
        <p:spPr/>
        <p:txBody>
          <a:bodyPr>
            <a:normAutofit/>
          </a:bodyPr>
          <a:lstStyle/>
          <a:p>
            <a:r>
              <a:rPr lang="en-US" dirty="0"/>
              <a:t>“The news organization should strive for impartial treatment of issues and dispassionate handling of controversial subjects. It should provide a forum for the exchange of comment and criticism, especially when such comment is opposed to its editorial positions. Editorials and expressions of personal opinion by reporters and editors should be clearly labeled. Advertising should be differentiated from news.” (Associated Press Media Editors, 2015)</a:t>
            </a:r>
          </a:p>
        </p:txBody>
      </p:sp>
    </p:spTree>
    <p:extLst>
      <p:ext uri="{BB962C8B-B14F-4D97-AF65-F5344CB8AC3E}">
        <p14:creationId xmlns:p14="http://schemas.microsoft.com/office/powerpoint/2010/main" val="27774288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1E020-5600-4E63-BB83-0167B9DFC38E}"/>
              </a:ext>
            </a:extLst>
          </p:cNvPr>
          <p:cNvSpPr>
            <a:spLocks noGrp="1"/>
          </p:cNvSpPr>
          <p:nvPr>
            <p:ph type="title"/>
          </p:nvPr>
        </p:nvSpPr>
        <p:spPr/>
        <p:txBody>
          <a:bodyPr/>
          <a:lstStyle/>
          <a:p>
            <a:r>
              <a:rPr lang="en-US" dirty="0"/>
              <a:t>Journalism Code of Ethics</a:t>
            </a:r>
          </a:p>
        </p:txBody>
      </p:sp>
      <p:sp>
        <p:nvSpPr>
          <p:cNvPr id="3" name="Content Placeholder 2">
            <a:extLst>
              <a:ext uri="{FF2B5EF4-FFF2-40B4-BE49-F238E27FC236}">
                <a16:creationId xmlns:a16="http://schemas.microsoft.com/office/drawing/2014/main" id="{239CC1EB-CB61-4911-927F-74427B00C8F4}"/>
              </a:ext>
            </a:extLst>
          </p:cNvPr>
          <p:cNvSpPr>
            <a:spLocks noGrp="1"/>
          </p:cNvSpPr>
          <p:nvPr>
            <p:ph idx="1"/>
          </p:nvPr>
        </p:nvSpPr>
        <p:spPr/>
        <p:txBody>
          <a:bodyPr>
            <a:normAutofit/>
          </a:bodyPr>
          <a:lstStyle/>
          <a:p>
            <a:r>
              <a:rPr lang="en-US" dirty="0"/>
              <a:t>The news organization should report the news without regard for its own interests, mindful of the need to disclose potential conflicts. It should not give favored news treatment to advertisers or special-interest groups.” (Associated Press Media Editors, 2015)</a:t>
            </a:r>
          </a:p>
        </p:txBody>
      </p:sp>
    </p:spTree>
    <p:extLst>
      <p:ext uri="{BB962C8B-B14F-4D97-AF65-F5344CB8AC3E}">
        <p14:creationId xmlns:p14="http://schemas.microsoft.com/office/powerpoint/2010/main" val="22808481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0ADDC-18A0-4B35-8422-98AE10A8703D}"/>
              </a:ext>
            </a:extLst>
          </p:cNvPr>
          <p:cNvSpPr>
            <a:spLocks noGrp="1"/>
          </p:cNvSpPr>
          <p:nvPr>
            <p:ph type="title"/>
          </p:nvPr>
        </p:nvSpPr>
        <p:spPr/>
        <p:txBody>
          <a:bodyPr/>
          <a:lstStyle/>
          <a:p>
            <a:r>
              <a:rPr lang="en-US" b="1" dirty="0"/>
              <a:t>Web Browsers Manipulation</a:t>
            </a:r>
            <a:endParaRPr lang="en-US" dirty="0"/>
          </a:p>
        </p:txBody>
      </p:sp>
      <p:sp>
        <p:nvSpPr>
          <p:cNvPr id="3" name="Content Placeholder 2">
            <a:extLst>
              <a:ext uri="{FF2B5EF4-FFF2-40B4-BE49-F238E27FC236}">
                <a16:creationId xmlns:a16="http://schemas.microsoft.com/office/drawing/2014/main" id="{06C6F0E1-DD62-4C2D-B8D4-3D134ADD40FC}"/>
              </a:ext>
            </a:extLst>
          </p:cNvPr>
          <p:cNvSpPr>
            <a:spLocks noGrp="1"/>
          </p:cNvSpPr>
          <p:nvPr>
            <p:ph idx="1"/>
          </p:nvPr>
        </p:nvSpPr>
        <p:spPr/>
        <p:txBody>
          <a:bodyPr/>
          <a:lstStyle/>
          <a:p>
            <a:r>
              <a:rPr lang="en-US" dirty="0"/>
              <a:t>Internet users are targeted by ads based on their online behavior. </a:t>
            </a:r>
          </a:p>
          <a:p>
            <a:r>
              <a:rPr lang="en-US" dirty="0"/>
              <a:t>In research using Google News, demonstrated that the majority of the results were negative toward chiropractic practice (Al-</a:t>
            </a:r>
            <a:r>
              <a:rPr lang="en-US" dirty="0" err="1"/>
              <a:t>Azdee</a:t>
            </a:r>
            <a:r>
              <a:rPr lang="en-US" dirty="0"/>
              <a:t>, 2018). </a:t>
            </a:r>
          </a:p>
          <a:p>
            <a:r>
              <a:rPr lang="en-US" dirty="0"/>
              <a:t>Chiropractic discipline is not recognized as a medical practice. </a:t>
            </a:r>
          </a:p>
          <a:p>
            <a:endParaRPr lang="en-US" dirty="0"/>
          </a:p>
        </p:txBody>
      </p:sp>
    </p:spTree>
    <p:extLst>
      <p:ext uri="{BB962C8B-B14F-4D97-AF65-F5344CB8AC3E}">
        <p14:creationId xmlns:p14="http://schemas.microsoft.com/office/powerpoint/2010/main" val="18336888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CAE6A-47AD-4AB9-A342-C35DAA583C43}"/>
              </a:ext>
            </a:extLst>
          </p:cNvPr>
          <p:cNvSpPr>
            <a:spLocks noGrp="1"/>
          </p:cNvSpPr>
          <p:nvPr>
            <p:ph type="title"/>
          </p:nvPr>
        </p:nvSpPr>
        <p:spPr>
          <a:xfrm>
            <a:off x="648929" y="629266"/>
            <a:ext cx="3651467" cy="1676603"/>
          </a:xfrm>
        </p:spPr>
        <p:txBody>
          <a:bodyPr>
            <a:normAutofit/>
          </a:bodyPr>
          <a:lstStyle/>
          <a:p>
            <a:r>
              <a:rPr lang="en-US" b="1" dirty="0"/>
              <a:t>Web Browsers Manipulation</a:t>
            </a:r>
            <a:endParaRPr lang="en-US" dirty="0"/>
          </a:p>
        </p:txBody>
      </p:sp>
      <p:sp>
        <p:nvSpPr>
          <p:cNvPr id="8" name="Content Placeholder 7">
            <a:extLst>
              <a:ext uri="{FF2B5EF4-FFF2-40B4-BE49-F238E27FC236}">
                <a16:creationId xmlns:a16="http://schemas.microsoft.com/office/drawing/2014/main" id="{61E5F095-9D2D-415B-87A6-6F93B7176061}"/>
              </a:ext>
            </a:extLst>
          </p:cNvPr>
          <p:cNvSpPr>
            <a:spLocks noGrp="1"/>
          </p:cNvSpPr>
          <p:nvPr>
            <p:ph idx="1"/>
          </p:nvPr>
        </p:nvSpPr>
        <p:spPr>
          <a:xfrm>
            <a:off x="648930" y="2438400"/>
            <a:ext cx="3957575" cy="3785419"/>
          </a:xfrm>
        </p:spPr>
        <p:txBody>
          <a:bodyPr>
            <a:normAutofit/>
          </a:bodyPr>
          <a:lstStyle/>
          <a:p>
            <a:r>
              <a:rPr lang="en-US" dirty="0"/>
              <a:t>Searching for: “MSNBC, CNN, ABC, synchronized with DNC”. </a:t>
            </a:r>
          </a:p>
        </p:txBody>
      </p:sp>
      <p:pic>
        <p:nvPicPr>
          <p:cNvPr id="4" name="Content Placeholder 3">
            <a:extLst>
              <a:ext uri="{FF2B5EF4-FFF2-40B4-BE49-F238E27FC236}">
                <a16:creationId xmlns:a16="http://schemas.microsoft.com/office/drawing/2014/main" id="{AE701F9C-C682-40FF-AF13-72E47EA0F004}"/>
              </a:ext>
            </a:extLst>
          </p:cNvPr>
          <p:cNvPicPr>
            <a:picLocks noChangeAspect="1"/>
          </p:cNvPicPr>
          <p:nvPr/>
        </p:nvPicPr>
        <p:blipFill rotWithShape="1">
          <a:blip r:embed="rId3"/>
          <a:srcRect l="12622" r="14648" b="21008"/>
          <a:stretch/>
        </p:blipFill>
        <p:spPr>
          <a:xfrm>
            <a:off x="4459334" y="10"/>
            <a:ext cx="7394005" cy="6223809"/>
          </a:xfrm>
          <a:prstGeom prst="rect">
            <a:avLst/>
          </a:prstGeom>
          <a:effectLst/>
        </p:spPr>
      </p:pic>
    </p:spTree>
    <p:extLst>
      <p:ext uri="{BB962C8B-B14F-4D97-AF65-F5344CB8AC3E}">
        <p14:creationId xmlns:p14="http://schemas.microsoft.com/office/powerpoint/2010/main" val="10590725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2AAFF-CC8D-448C-BCCA-CCF108EB23AA}"/>
              </a:ext>
            </a:extLst>
          </p:cNvPr>
          <p:cNvSpPr>
            <a:spLocks noGrp="1"/>
          </p:cNvSpPr>
          <p:nvPr>
            <p:ph type="title"/>
          </p:nvPr>
        </p:nvSpPr>
        <p:spPr/>
        <p:txBody>
          <a:bodyPr/>
          <a:lstStyle/>
          <a:p>
            <a:r>
              <a:rPr lang="en-US" b="1" dirty="0"/>
              <a:t>Do as I say, Not as I Do</a:t>
            </a:r>
            <a:endParaRPr lang="en-US" dirty="0"/>
          </a:p>
        </p:txBody>
      </p:sp>
      <p:sp>
        <p:nvSpPr>
          <p:cNvPr id="3" name="Content Placeholder 2">
            <a:extLst>
              <a:ext uri="{FF2B5EF4-FFF2-40B4-BE49-F238E27FC236}">
                <a16:creationId xmlns:a16="http://schemas.microsoft.com/office/drawing/2014/main" id="{5B09885D-2A3D-4FAB-AE73-B348DEA508BA}"/>
              </a:ext>
            </a:extLst>
          </p:cNvPr>
          <p:cNvSpPr>
            <a:spLocks noGrp="1"/>
          </p:cNvSpPr>
          <p:nvPr>
            <p:ph idx="1"/>
          </p:nvPr>
        </p:nvSpPr>
        <p:spPr/>
        <p:txBody>
          <a:bodyPr>
            <a:normAutofit/>
          </a:bodyPr>
          <a:lstStyle/>
          <a:p>
            <a:r>
              <a:rPr lang="en-US" dirty="0"/>
              <a:t>The weaponizing the government to spy on political rivals</a:t>
            </a:r>
          </a:p>
          <a:p>
            <a:r>
              <a:rPr lang="en-US" dirty="0"/>
              <a:t>The President caught on a “hot mic”</a:t>
            </a:r>
          </a:p>
          <a:p>
            <a:r>
              <a:rPr lang="en-US" dirty="0"/>
              <a:t>Vice President admitting to pressuring the Ukrainian President</a:t>
            </a:r>
          </a:p>
          <a:p>
            <a:r>
              <a:rPr lang="en-US" dirty="0"/>
              <a:t>Compare video footage of the same individuals (politicians) during President Clinton’s impeachment trial and now (</a:t>
            </a:r>
            <a:r>
              <a:rPr lang="en-US" dirty="0" err="1"/>
              <a:t>TheDC</a:t>
            </a:r>
            <a:r>
              <a:rPr lang="en-US" dirty="0"/>
              <a:t> Shorts, 2019).</a:t>
            </a:r>
          </a:p>
          <a:p>
            <a:r>
              <a:rPr lang="en-US" dirty="0"/>
              <a:t>Also, the collusion narrative seemed to be one-sided as well, but the other side had many documented wrongdoings that indicate their own collusion (CBS, 2012). </a:t>
            </a:r>
          </a:p>
          <a:p>
            <a:endParaRPr lang="en-US" dirty="0"/>
          </a:p>
        </p:txBody>
      </p:sp>
    </p:spTree>
    <p:extLst>
      <p:ext uri="{BB962C8B-B14F-4D97-AF65-F5344CB8AC3E}">
        <p14:creationId xmlns:p14="http://schemas.microsoft.com/office/powerpoint/2010/main" val="4131224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7B70B-D2D9-4732-83A2-22077EE2F99D}"/>
              </a:ext>
            </a:extLst>
          </p:cNvPr>
          <p:cNvSpPr>
            <a:spLocks noGrp="1"/>
          </p:cNvSpPr>
          <p:nvPr>
            <p:ph type="title"/>
          </p:nvPr>
        </p:nvSpPr>
        <p:spPr/>
        <p:txBody>
          <a:bodyPr/>
          <a:lstStyle/>
          <a:p>
            <a:r>
              <a:rPr lang="en-US" dirty="0"/>
              <a:t>Information Censorship</a:t>
            </a:r>
          </a:p>
        </p:txBody>
      </p:sp>
      <p:sp>
        <p:nvSpPr>
          <p:cNvPr id="3" name="Content Placeholder 2">
            <a:extLst>
              <a:ext uri="{FF2B5EF4-FFF2-40B4-BE49-F238E27FC236}">
                <a16:creationId xmlns:a16="http://schemas.microsoft.com/office/drawing/2014/main" id="{AE304431-F46E-402E-9A56-A9BECF3E7B8F}"/>
              </a:ext>
            </a:extLst>
          </p:cNvPr>
          <p:cNvSpPr>
            <a:spLocks noGrp="1"/>
          </p:cNvSpPr>
          <p:nvPr>
            <p:ph idx="1"/>
          </p:nvPr>
        </p:nvSpPr>
        <p:spPr/>
        <p:txBody>
          <a:bodyPr/>
          <a:lstStyle/>
          <a:p>
            <a:r>
              <a:rPr lang="en-US" dirty="0"/>
              <a:t>It has been proven that the more information is censored or prohibited, the more people are going to want it (Hobbs, 2018). </a:t>
            </a:r>
          </a:p>
          <a:p>
            <a:r>
              <a:rPr lang="en-US" dirty="0"/>
              <a:t>The censorship of individuals' rights to access information can lead to greater psychological reactance (reaction) (Ng, 2019). </a:t>
            </a:r>
          </a:p>
          <a:p>
            <a:r>
              <a:rPr lang="en-US" dirty="0"/>
              <a:t>Also, the same study concluded that people's reaction to censorship depends on the source imposing it (2019). </a:t>
            </a:r>
          </a:p>
        </p:txBody>
      </p:sp>
    </p:spTree>
    <p:extLst>
      <p:ext uri="{BB962C8B-B14F-4D97-AF65-F5344CB8AC3E}">
        <p14:creationId xmlns:p14="http://schemas.microsoft.com/office/powerpoint/2010/main" val="22422856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18A89-7FDB-4FD8-A54D-345269E39F7C}"/>
              </a:ext>
            </a:extLst>
          </p:cNvPr>
          <p:cNvSpPr>
            <a:spLocks noGrp="1"/>
          </p:cNvSpPr>
          <p:nvPr>
            <p:ph type="title"/>
          </p:nvPr>
        </p:nvSpPr>
        <p:spPr/>
        <p:txBody>
          <a:bodyPr/>
          <a:lstStyle/>
          <a:p>
            <a:pPr algn="ctr"/>
            <a:r>
              <a:rPr lang="en-US" dirty="0"/>
              <a:t>Who can you trust?</a:t>
            </a:r>
          </a:p>
        </p:txBody>
      </p:sp>
      <p:pic>
        <p:nvPicPr>
          <p:cNvPr id="5" name="Content Placeholder 4" descr="A close up of a logo&#10;&#10;Description automatically generated">
            <a:extLst>
              <a:ext uri="{FF2B5EF4-FFF2-40B4-BE49-F238E27FC236}">
                <a16:creationId xmlns:a16="http://schemas.microsoft.com/office/drawing/2014/main" id="{A789C484-B559-40AC-A133-AD94BE4741F9}"/>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4697943" y="4740288"/>
            <a:ext cx="1036322" cy="1524003"/>
          </a:xfrm>
        </p:spPr>
      </p:pic>
      <p:pic>
        <p:nvPicPr>
          <p:cNvPr id="8" name="Picture 7" descr="A close up of a logo&#10;&#10;Description automatically generated">
            <a:extLst>
              <a:ext uri="{FF2B5EF4-FFF2-40B4-BE49-F238E27FC236}">
                <a16:creationId xmlns:a16="http://schemas.microsoft.com/office/drawing/2014/main" id="{3AC97965-9039-4C85-8BE7-1A92ACB153A2}"/>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xmlns="" r:id="rId5"/>
              </a:ext>
            </a:extLst>
          </a:blip>
          <a:stretch>
            <a:fillRect/>
          </a:stretch>
        </p:blipFill>
        <p:spPr>
          <a:xfrm>
            <a:off x="951420" y="1713196"/>
            <a:ext cx="1930879" cy="1930879"/>
          </a:xfrm>
          <a:prstGeom prst="rect">
            <a:avLst/>
          </a:prstGeom>
        </p:spPr>
      </p:pic>
      <p:pic>
        <p:nvPicPr>
          <p:cNvPr id="11" name="Picture 10" descr="A picture containing food&#10;&#10;Description automatically generated">
            <a:extLst>
              <a:ext uri="{FF2B5EF4-FFF2-40B4-BE49-F238E27FC236}">
                <a16:creationId xmlns:a16="http://schemas.microsoft.com/office/drawing/2014/main" id="{810637D4-D1D3-4D79-8073-43080039BDD7}"/>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xmlns="" r:id="rId7"/>
              </a:ext>
            </a:extLst>
          </a:blip>
          <a:stretch>
            <a:fillRect/>
          </a:stretch>
        </p:blipFill>
        <p:spPr>
          <a:xfrm>
            <a:off x="4250664" y="1753397"/>
            <a:ext cx="1930879" cy="1794497"/>
          </a:xfrm>
          <a:prstGeom prst="rect">
            <a:avLst/>
          </a:prstGeom>
        </p:spPr>
      </p:pic>
      <p:pic>
        <p:nvPicPr>
          <p:cNvPr id="14" name="Picture 13" descr="A screen shot of a person in a suit and tie&#10;&#10;Description automatically generated">
            <a:extLst>
              <a:ext uri="{FF2B5EF4-FFF2-40B4-BE49-F238E27FC236}">
                <a16:creationId xmlns:a16="http://schemas.microsoft.com/office/drawing/2014/main" id="{186462C7-5845-483B-BDCA-6BA9B4F87130}"/>
              </a:ext>
            </a:extLst>
          </p:cNvPr>
          <p:cNvPicPr>
            <a:picLocks noChangeAspect="1"/>
          </p:cNvPicPr>
          <p:nvPr/>
        </p:nvPicPr>
        <p:blipFill>
          <a:blip r:embed="rId8">
            <a:extLst>
              <a:ext uri="{28A0092B-C50C-407E-A947-70E740481C1C}">
                <a14:useLocalDpi xmlns:a14="http://schemas.microsoft.com/office/drawing/2010/main" val="0"/>
              </a:ext>
              <a:ext uri="{837473B0-CC2E-450A-ABE3-18F120FF3D39}">
                <a1611:picAttrSrcUrl xmlns:a1611="http://schemas.microsoft.com/office/drawing/2016/11/main" xmlns="" r:id="rId9"/>
              </a:ext>
            </a:extLst>
          </a:blip>
          <a:stretch>
            <a:fillRect/>
          </a:stretch>
        </p:blipFill>
        <p:spPr>
          <a:xfrm>
            <a:off x="6987395" y="1733684"/>
            <a:ext cx="4324709" cy="2432649"/>
          </a:xfrm>
          <a:prstGeom prst="rect">
            <a:avLst/>
          </a:prstGeom>
        </p:spPr>
      </p:pic>
    </p:spTree>
    <p:extLst>
      <p:ext uri="{BB962C8B-B14F-4D97-AF65-F5344CB8AC3E}">
        <p14:creationId xmlns:p14="http://schemas.microsoft.com/office/powerpoint/2010/main" val="4597426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B81B0-1581-427F-9B45-A12EE5FD165E}"/>
              </a:ext>
            </a:extLst>
          </p:cNvPr>
          <p:cNvSpPr>
            <a:spLocks noGrp="1"/>
          </p:cNvSpPr>
          <p:nvPr>
            <p:ph type="title"/>
          </p:nvPr>
        </p:nvSpPr>
        <p:spPr/>
        <p:txBody>
          <a:bodyPr/>
          <a:lstStyle/>
          <a:p>
            <a:r>
              <a:rPr lang="en-US" b="1" dirty="0"/>
              <a:t>The Role of Information Technology</a:t>
            </a:r>
            <a:endParaRPr lang="en-US" dirty="0"/>
          </a:p>
        </p:txBody>
      </p:sp>
      <p:sp>
        <p:nvSpPr>
          <p:cNvPr id="3" name="Content Placeholder 2">
            <a:extLst>
              <a:ext uri="{FF2B5EF4-FFF2-40B4-BE49-F238E27FC236}">
                <a16:creationId xmlns:a16="http://schemas.microsoft.com/office/drawing/2014/main" id="{CE2AA414-F6C3-42DC-8E69-F97F7BA1F2C2}"/>
              </a:ext>
            </a:extLst>
          </p:cNvPr>
          <p:cNvSpPr>
            <a:spLocks noGrp="1"/>
          </p:cNvSpPr>
          <p:nvPr>
            <p:ph idx="1"/>
          </p:nvPr>
        </p:nvSpPr>
        <p:spPr/>
        <p:txBody>
          <a:bodyPr>
            <a:normAutofit/>
          </a:bodyPr>
          <a:lstStyle/>
          <a:p>
            <a:r>
              <a:rPr lang="en-US" dirty="0"/>
              <a:t>Information technology is here to stay</a:t>
            </a:r>
          </a:p>
          <a:p>
            <a:r>
              <a:rPr lang="en-US" dirty="0"/>
              <a:t>Now organizations and people have a virtual persona (presence) that can get them in trouble. </a:t>
            </a:r>
          </a:p>
          <a:p>
            <a:r>
              <a:rPr lang="en-US" dirty="0"/>
              <a:t>Many governments have implemented surveillance systems that work 24/7 to monitor areas and now, to keep track of its citizens (Reynolds, 2019, p. 27). </a:t>
            </a:r>
          </a:p>
          <a:p>
            <a:r>
              <a:rPr lang="en-US" dirty="0"/>
              <a:t>Employees are constantly monitored (2019). </a:t>
            </a:r>
          </a:p>
          <a:p>
            <a:r>
              <a:rPr lang="en-US" dirty="0"/>
              <a:t>The information technology profession observes its ethical behavior.  </a:t>
            </a:r>
          </a:p>
          <a:p>
            <a:endParaRPr lang="en-US" dirty="0"/>
          </a:p>
        </p:txBody>
      </p:sp>
    </p:spTree>
    <p:extLst>
      <p:ext uri="{BB962C8B-B14F-4D97-AF65-F5344CB8AC3E}">
        <p14:creationId xmlns:p14="http://schemas.microsoft.com/office/powerpoint/2010/main" val="40006106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DB6B8-C20D-4294-BAEE-740E67F71FC9}"/>
              </a:ext>
            </a:extLst>
          </p:cNvPr>
          <p:cNvSpPr>
            <a:spLocks noGrp="1"/>
          </p:cNvSpPr>
          <p:nvPr>
            <p:ph type="title"/>
          </p:nvPr>
        </p:nvSpPr>
        <p:spPr/>
        <p:txBody>
          <a:bodyPr/>
          <a:lstStyle/>
          <a:p>
            <a:r>
              <a:rPr lang="en-US" b="1" dirty="0"/>
              <a:t>The Role of Information Technology</a:t>
            </a:r>
            <a:endParaRPr lang="en-US" dirty="0"/>
          </a:p>
        </p:txBody>
      </p:sp>
      <p:sp>
        <p:nvSpPr>
          <p:cNvPr id="3" name="Content Placeholder 2">
            <a:extLst>
              <a:ext uri="{FF2B5EF4-FFF2-40B4-BE49-F238E27FC236}">
                <a16:creationId xmlns:a16="http://schemas.microsoft.com/office/drawing/2014/main" id="{1EB77C9E-8E84-4BFD-8995-A8D669F8E03B}"/>
              </a:ext>
            </a:extLst>
          </p:cNvPr>
          <p:cNvSpPr>
            <a:spLocks noGrp="1"/>
          </p:cNvSpPr>
          <p:nvPr>
            <p:ph idx="1"/>
          </p:nvPr>
        </p:nvSpPr>
        <p:spPr/>
        <p:txBody>
          <a:bodyPr>
            <a:normAutofit/>
          </a:bodyPr>
          <a:lstStyle/>
          <a:p>
            <a:r>
              <a:rPr lang="en-US" dirty="0"/>
              <a:t>Information technology professionals deliver products or services. </a:t>
            </a:r>
          </a:p>
          <a:p>
            <a:r>
              <a:rPr lang="en-US" dirty="0"/>
              <a:t>Our duty to promote the safe and ethical digital environment</a:t>
            </a:r>
          </a:p>
          <a:p>
            <a:r>
              <a:rPr lang="en-US" dirty="0"/>
              <a:t>There is an extreme dependence on computer systems</a:t>
            </a:r>
          </a:p>
          <a:p>
            <a:r>
              <a:rPr lang="en-US" dirty="0"/>
              <a:t>Every program that is written and system that is built can have catastrophic consequences</a:t>
            </a:r>
          </a:p>
          <a:p>
            <a:endParaRPr lang="en-US" dirty="0"/>
          </a:p>
        </p:txBody>
      </p:sp>
    </p:spTree>
    <p:extLst>
      <p:ext uri="{BB962C8B-B14F-4D97-AF65-F5344CB8AC3E}">
        <p14:creationId xmlns:p14="http://schemas.microsoft.com/office/powerpoint/2010/main" val="16643630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01B4D-F845-4D3B-B4CC-BACFD740C448}"/>
              </a:ext>
            </a:extLst>
          </p:cNvPr>
          <p:cNvSpPr>
            <a:spLocks noGrp="1"/>
          </p:cNvSpPr>
          <p:nvPr>
            <p:ph type="title"/>
          </p:nvPr>
        </p:nvSpPr>
        <p:spPr/>
        <p:txBody>
          <a:bodyPr/>
          <a:lstStyle/>
          <a:p>
            <a:r>
              <a:rPr lang="en-US" b="1" dirty="0"/>
              <a:t>The Role of Information Technology</a:t>
            </a:r>
            <a:endParaRPr lang="en-US" dirty="0"/>
          </a:p>
        </p:txBody>
      </p:sp>
      <p:sp>
        <p:nvSpPr>
          <p:cNvPr id="3" name="Content Placeholder 2">
            <a:extLst>
              <a:ext uri="{FF2B5EF4-FFF2-40B4-BE49-F238E27FC236}">
                <a16:creationId xmlns:a16="http://schemas.microsoft.com/office/drawing/2014/main" id="{C2254184-9A52-47E8-90EC-2C33BA35670A}"/>
              </a:ext>
            </a:extLst>
          </p:cNvPr>
          <p:cNvSpPr>
            <a:spLocks noGrp="1"/>
          </p:cNvSpPr>
          <p:nvPr>
            <p:ph idx="1"/>
          </p:nvPr>
        </p:nvSpPr>
        <p:spPr/>
        <p:txBody>
          <a:bodyPr/>
          <a:lstStyle/>
          <a:p>
            <a:r>
              <a:rPr lang="en-US" dirty="0"/>
              <a:t>Information technology has a high grade of continuous improvement and education </a:t>
            </a:r>
          </a:p>
          <a:p>
            <a:r>
              <a:rPr lang="en-US" dirty="0"/>
              <a:t>Moore’s Law (1965)</a:t>
            </a:r>
          </a:p>
          <a:p>
            <a:r>
              <a:rPr lang="en-US" dirty="0"/>
              <a:t>IT professionals have a code of ethics that promotes the commitment to continuous improvement </a:t>
            </a:r>
          </a:p>
          <a:p>
            <a:r>
              <a:rPr lang="en-US" dirty="0"/>
              <a:t>Thus, ensuring that IT professionals have at least a basic set of skills for performing its job</a:t>
            </a:r>
          </a:p>
          <a:p>
            <a:endParaRPr lang="en-US" dirty="0"/>
          </a:p>
        </p:txBody>
      </p:sp>
    </p:spTree>
    <p:extLst>
      <p:ext uri="{BB962C8B-B14F-4D97-AF65-F5344CB8AC3E}">
        <p14:creationId xmlns:p14="http://schemas.microsoft.com/office/powerpoint/2010/main" val="23035227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51D77-D3D6-4C81-8169-14AEA3806E52}"/>
              </a:ext>
            </a:extLst>
          </p:cNvPr>
          <p:cNvSpPr>
            <a:spLocks noGrp="1"/>
          </p:cNvSpPr>
          <p:nvPr>
            <p:ph type="title"/>
          </p:nvPr>
        </p:nvSpPr>
        <p:spPr/>
        <p:txBody>
          <a:bodyPr/>
          <a:lstStyle/>
          <a:p>
            <a:r>
              <a:rPr lang="en-US" dirty="0"/>
              <a:t>Proposed Study</a:t>
            </a:r>
          </a:p>
        </p:txBody>
      </p:sp>
      <p:sp>
        <p:nvSpPr>
          <p:cNvPr id="3" name="Content Placeholder 2">
            <a:extLst>
              <a:ext uri="{FF2B5EF4-FFF2-40B4-BE49-F238E27FC236}">
                <a16:creationId xmlns:a16="http://schemas.microsoft.com/office/drawing/2014/main" id="{2F9D760B-3846-4986-9EB6-EFA490E21AF5}"/>
              </a:ext>
            </a:extLst>
          </p:cNvPr>
          <p:cNvSpPr>
            <a:spLocks noGrp="1"/>
          </p:cNvSpPr>
          <p:nvPr>
            <p:ph idx="1"/>
          </p:nvPr>
        </p:nvSpPr>
        <p:spPr/>
        <p:txBody>
          <a:bodyPr>
            <a:normAutofit/>
          </a:bodyPr>
          <a:lstStyle/>
          <a:p>
            <a:r>
              <a:rPr lang="en-US" dirty="0"/>
              <a:t>Proposed questions:</a:t>
            </a:r>
          </a:p>
          <a:p>
            <a:pPr lvl="1"/>
            <a:r>
              <a:rPr lang="en-US" dirty="0"/>
              <a:t>Can citizens trust the news?</a:t>
            </a:r>
          </a:p>
          <a:p>
            <a:pPr lvl="1"/>
            <a:r>
              <a:rPr lang="en-US" dirty="0"/>
              <a:t>Is the United States subject to information censorship?</a:t>
            </a:r>
          </a:p>
          <a:p>
            <a:pPr lvl="1"/>
            <a:r>
              <a:rPr lang="en-US" dirty="0"/>
              <a:t>Is there a “Deep State” in the US?</a:t>
            </a:r>
          </a:p>
          <a:p>
            <a:endParaRPr lang="en-US" dirty="0"/>
          </a:p>
          <a:p>
            <a:endParaRPr lang="en-US" dirty="0"/>
          </a:p>
        </p:txBody>
      </p:sp>
    </p:spTree>
    <p:extLst>
      <p:ext uri="{BB962C8B-B14F-4D97-AF65-F5344CB8AC3E}">
        <p14:creationId xmlns:p14="http://schemas.microsoft.com/office/powerpoint/2010/main" val="28083492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B30FC-80B3-4F8C-94DF-C182DE559F2F}"/>
              </a:ext>
            </a:extLst>
          </p:cNvPr>
          <p:cNvSpPr>
            <a:spLocks noGrp="1"/>
          </p:cNvSpPr>
          <p:nvPr>
            <p:ph type="title"/>
          </p:nvPr>
        </p:nvSpPr>
        <p:spPr/>
        <p:txBody>
          <a:bodyPr/>
          <a:lstStyle/>
          <a:p>
            <a:r>
              <a:rPr lang="en-US" dirty="0"/>
              <a:t>Proposed Study</a:t>
            </a:r>
          </a:p>
        </p:txBody>
      </p:sp>
      <p:sp>
        <p:nvSpPr>
          <p:cNvPr id="3" name="Content Placeholder 2">
            <a:extLst>
              <a:ext uri="{FF2B5EF4-FFF2-40B4-BE49-F238E27FC236}">
                <a16:creationId xmlns:a16="http://schemas.microsoft.com/office/drawing/2014/main" id="{69F93D7A-6432-47A5-827A-90C38B484AC7}"/>
              </a:ext>
            </a:extLst>
          </p:cNvPr>
          <p:cNvSpPr>
            <a:spLocks noGrp="1"/>
          </p:cNvSpPr>
          <p:nvPr>
            <p:ph idx="1"/>
          </p:nvPr>
        </p:nvSpPr>
        <p:spPr/>
        <p:txBody>
          <a:bodyPr/>
          <a:lstStyle/>
          <a:p>
            <a:r>
              <a:rPr lang="en-US" dirty="0"/>
              <a:t>Variables:</a:t>
            </a:r>
          </a:p>
          <a:p>
            <a:pPr lvl="1"/>
            <a:r>
              <a:rPr lang="en-US" dirty="0"/>
              <a:t>Importance of Censorship (Dependent)</a:t>
            </a:r>
          </a:p>
          <a:p>
            <a:pPr lvl="1"/>
            <a:r>
              <a:rPr lang="en-US" dirty="0"/>
              <a:t>Authority Imposing Censorship (Independent)</a:t>
            </a:r>
          </a:p>
          <a:p>
            <a:pPr lvl="1"/>
            <a:r>
              <a:rPr lang="en-US" dirty="0"/>
              <a:t>Psychological Reactance (Dependent)</a:t>
            </a:r>
          </a:p>
          <a:p>
            <a:pPr marL="457200" lvl="1" indent="0">
              <a:buNone/>
            </a:pPr>
            <a:endParaRPr lang="en-US" dirty="0"/>
          </a:p>
          <a:p>
            <a:r>
              <a:rPr lang="en-US" dirty="0"/>
              <a:t>A Likert analysis would be done by presenting situations where the user evaluates each variable using a scale. This would be done using the Survey Monkey app in the northern region of the State of New York.  </a:t>
            </a:r>
          </a:p>
        </p:txBody>
      </p:sp>
      <p:sp>
        <p:nvSpPr>
          <p:cNvPr id="4" name="Rectangle 3">
            <a:extLst>
              <a:ext uri="{FF2B5EF4-FFF2-40B4-BE49-F238E27FC236}">
                <a16:creationId xmlns:a16="http://schemas.microsoft.com/office/drawing/2014/main" id="{FB6C3C83-662B-4FC9-986F-70831DA07ED6}"/>
              </a:ext>
            </a:extLst>
          </p:cNvPr>
          <p:cNvSpPr/>
          <p:nvPr/>
        </p:nvSpPr>
        <p:spPr>
          <a:xfrm>
            <a:off x="838200" y="5850235"/>
            <a:ext cx="9841302" cy="646331"/>
          </a:xfrm>
          <a:prstGeom prst="rect">
            <a:avLst/>
          </a:prstGeom>
        </p:spPr>
        <p:txBody>
          <a:bodyPr wrap="square">
            <a:spAutoFit/>
          </a:bodyPr>
          <a:lstStyle/>
          <a:p>
            <a:r>
              <a:rPr lang="en-US" dirty="0"/>
              <a:t>Ng, A. K. (2019, March). Cultural differences in psychological reactance: Responding to social media. Current psychology, 1-10. </a:t>
            </a:r>
            <a:r>
              <a:rPr lang="en-US" dirty="0" err="1"/>
              <a:t>doi</a:t>
            </a:r>
            <a:r>
              <a:rPr lang="en-US" dirty="0"/>
              <a:t>: https://doi.org/10.1007/s12144-019-00213-0</a:t>
            </a:r>
          </a:p>
        </p:txBody>
      </p:sp>
    </p:spTree>
    <p:extLst>
      <p:ext uri="{BB962C8B-B14F-4D97-AF65-F5344CB8AC3E}">
        <p14:creationId xmlns:p14="http://schemas.microsoft.com/office/powerpoint/2010/main" val="7310820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7F0B7-94BD-4275-AE05-9D89254CD80D}"/>
              </a:ext>
            </a:extLst>
          </p:cNvPr>
          <p:cNvSpPr>
            <a:spLocks noGrp="1"/>
          </p:cNvSpPr>
          <p:nvPr>
            <p:ph type="title"/>
          </p:nvPr>
        </p:nvSpPr>
        <p:spPr/>
        <p:txBody>
          <a:bodyPr/>
          <a:lstStyle/>
          <a:p>
            <a:r>
              <a:rPr lang="en-US" dirty="0"/>
              <a:t>Hypothesis </a:t>
            </a:r>
          </a:p>
        </p:txBody>
      </p:sp>
      <p:sp>
        <p:nvSpPr>
          <p:cNvPr id="3" name="Content Placeholder 2">
            <a:extLst>
              <a:ext uri="{FF2B5EF4-FFF2-40B4-BE49-F238E27FC236}">
                <a16:creationId xmlns:a16="http://schemas.microsoft.com/office/drawing/2014/main" id="{067A51C8-A869-4B19-81B2-8FBC32D0E148}"/>
              </a:ext>
            </a:extLst>
          </p:cNvPr>
          <p:cNvSpPr>
            <a:spLocks noGrp="1"/>
          </p:cNvSpPr>
          <p:nvPr>
            <p:ph idx="1"/>
          </p:nvPr>
        </p:nvSpPr>
        <p:spPr/>
        <p:txBody>
          <a:bodyPr/>
          <a:lstStyle/>
          <a:p>
            <a:endParaRPr lang="en-US" dirty="0"/>
          </a:p>
          <a:p>
            <a:r>
              <a:rPr lang="en-US" dirty="0"/>
              <a:t>H0: Information is not censored in the United States.</a:t>
            </a:r>
          </a:p>
        </p:txBody>
      </p:sp>
    </p:spTree>
    <p:extLst>
      <p:ext uri="{BB962C8B-B14F-4D97-AF65-F5344CB8AC3E}">
        <p14:creationId xmlns:p14="http://schemas.microsoft.com/office/powerpoint/2010/main" val="31702569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D956B-713A-41E9-A660-EF7285B04781}"/>
              </a:ext>
            </a:extLst>
          </p:cNvPr>
          <p:cNvSpPr>
            <a:spLocks noGrp="1"/>
          </p:cNvSpPr>
          <p:nvPr>
            <p:ph type="title"/>
          </p:nvPr>
        </p:nvSpPr>
        <p:spPr/>
        <p:txBody>
          <a:bodyPr/>
          <a:lstStyle/>
          <a:p>
            <a:r>
              <a:rPr lang="en-US" dirty="0"/>
              <a:t>Questions? </a:t>
            </a:r>
          </a:p>
        </p:txBody>
      </p:sp>
      <p:sp>
        <p:nvSpPr>
          <p:cNvPr id="3" name="Content Placeholder 2">
            <a:extLst>
              <a:ext uri="{FF2B5EF4-FFF2-40B4-BE49-F238E27FC236}">
                <a16:creationId xmlns:a16="http://schemas.microsoft.com/office/drawing/2014/main" id="{34765261-811D-48AA-9EFF-B222E378ACA4}"/>
              </a:ext>
            </a:extLst>
          </p:cNvPr>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dirty="0"/>
              <a:t>Dr. Edward Santiago, DBA, MPM, ITIL</a:t>
            </a:r>
          </a:p>
          <a:p>
            <a:pPr marL="0" indent="0" algn="ctr">
              <a:buNone/>
            </a:pPr>
            <a:r>
              <a:rPr lang="en-US" dirty="0">
                <a:hlinkClick r:id="rId2"/>
              </a:rPr>
              <a:t>esantiago@SUNYSullivan.edu</a:t>
            </a:r>
            <a:endParaRPr lang="en-US" dirty="0"/>
          </a:p>
          <a:p>
            <a:pPr marL="0" indent="0" algn="ctr">
              <a:buNone/>
            </a:pPr>
            <a:r>
              <a:rPr lang="en-US" dirty="0">
                <a:hlinkClick r:id="rId3"/>
              </a:rPr>
              <a:t>Edward.Santiago@CSUGlobal.edu</a:t>
            </a:r>
            <a:endParaRPr lang="en-US" dirty="0"/>
          </a:p>
          <a:p>
            <a:pPr marL="0" indent="0" algn="ctr">
              <a:buNone/>
            </a:pPr>
            <a:endParaRPr lang="en-US" dirty="0"/>
          </a:p>
        </p:txBody>
      </p:sp>
    </p:spTree>
    <p:extLst>
      <p:ext uri="{BB962C8B-B14F-4D97-AF65-F5344CB8AC3E}">
        <p14:creationId xmlns:p14="http://schemas.microsoft.com/office/powerpoint/2010/main" val="32475066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9DF58-E483-4724-AC4D-5C58CF63FCFA}"/>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72C6F19B-BC2D-4149-9C10-9DD4D6E65FF1}"/>
              </a:ext>
            </a:extLst>
          </p:cNvPr>
          <p:cNvSpPr>
            <a:spLocks noGrp="1"/>
          </p:cNvSpPr>
          <p:nvPr>
            <p:ph idx="1"/>
          </p:nvPr>
        </p:nvSpPr>
        <p:spPr>
          <a:xfrm>
            <a:off x="838199" y="1500996"/>
            <a:ext cx="10928231" cy="5357004"/>
          </a:xfrm>
        </p:spPr>
        <p:txBody>
          <a:bodyPr>
            <a:normAutofit fontScale="92500" lnSpcReduction="20000"/>
          </a:bodyPr>
          <a:lstStyle/>
          <a:p>
            <a:pPr marL="0" lvl="0" indent="0" eaLnBrk="0" fontAlgn="base" hangingPunct="0">
              <a:lnSpc>
                <a:spcPct val="100000"/>
              </a:lnSpc>
              <a:spcBef>
                <a:spcPct val="0"/>
              </a:spcBef>
              <a:spcAft>
                <a:spcPct val="0"/>
              </a:spcAft>
              <a:buNone/>
            </a:pPr>
            <a:r>
              <a:rPr lang="en-US" altLang="en-US" sz="2400" dirty="0">
                <a:latin typeface="Calibri" panose="020F0502020204030204" pitchFamily="34" charset="0"/>
                <a:ea typeface="Calibri" panose="020F0502020204030204" pitchFamily="34" charset="0"/>
                <a:cs typeface="Times New Roman" panose="02020603050405020304" pitchFamily="18" charset="0"/>
              </a:rPr>
              <a:t>Al-</a:t>
            </a:r>
            <a:r>
              <a:rPr lang="en-US" altLang="en-US" sz="2400" dirty="0" err="1">
                <a:latin typeface="Calibri" panose="020F0502020204030204" pitchFamily="34" charset="0"/>
                <a:ea typeface="Calibri" panose="020F0502020204030204" pitchFamily="34" charset="0"/>
                <a:cs typeface="Times New Roman" panose="02020603050405020304" pitchFamily="18" charset="0"/>
              </a:rPr>
              <a:t>Azdee</a:t>
            </a:r>
            <a:r>
              <a:rPr lang="en-US" altLang="en-US" sz="2400" dirty="0">
                <a:latin typeface="Calibri" panose="020F0502020204030204" pitchFamily="34" charset="0"/>
                <a:ea typeface="Calibri" panose="020F0502020204030204" pitchFamily="34" charset="0"/>
                <a:cs typeface="Times New Roman" panose="02020603050405020304" pitchFamily="18" charset="0"/>
              </a:rPr>
              <a:t>, M. P. (2018, December). Biased online media coverage: chiropractic and stroke in google news. Chiropractic &amp; Manual Therapies, 26(21). </a:t>
            </a:r>
            <a:r>
              <a:rPr lang="en-US" altLang="en-US" sz="2400" dirty="0" err="1">
                <a:latin typeface="Calibri" panose="020F0502020204030204" pitchFamily="34" charset="0"/>
                <a:ea typeface="Calibri" panose="020F0502020204030204" pitchFamily="34" charset="0"/>
                <a:cs typeface="Times New Roman" panose="02020603050405020304" pitchFamily="18" charset="0"/>
              </a:rPr>
              <a:t>doi:https</a:t>
            </a:r>
            <a:r>
              <a:rPr lang="en-US" altLang="en-US" sz="2400" dirty="0">
                <a:latin typeface="Calibri" panose="020F0502020204030204" pitchFamily="34" charset="0"/>
                <a:ea typeface="Calibri" panose="020F0502020204030204" pitchFamily="34" charset="0"/>
                <a:cs typeface="Times New Roman" panose="02020603050405020304" pitchFamily="18" charset="0"/>
              </a:rPr>
              <a:t>://doi.org/10.1186/s12998-018-0189-8</a:t>
            </a:r>
            <a:endParaRPr lang="en-US" altLang="en-US" sz="2400" dirty="0"/>
          </a:p>
          <a:p>
            <a:pPr marL="0" lvl="0" indent="0" eaLnBrk="0" fontAlgn="base" hangingPunct="0">
              <a:lnSpc>
                <a:spcPct val="100000"/>
              </a:lnSpc>
              <a:spcBef>
                <a:spcPct val="0"/>
              </a:spcBef>
              <a:spcAft>
                <a:spcPct val="0"/>
              </a:spcAft>
              <a:buNone/>
            </a:pPr>
            <a:r>
              <a:rPr lang="en-US" altLang="en-US" sz="2400" dirty="0">
                <a:latin typeface="Calibri" panose="020F0502020204030204" pitchFamily="34" charset="0"/>
                <a:ea typeface="Calibri" panose="020F0502020204030204" pitchFamily="34" charset="0"/>
                <a:cs typeface="Times New Roman" panose="02020603050405020304" pitchFamily="18" charset="0"/>
              </a:rPr>
              <a:t>Associated Press Media Editors. (2015). Ethics Statement. Retrieved from Associated Press Media Editors: https://www.apme.com/page/EthicsStatement</a:t>
            </a:r>
            <a:endParaRPr lang="en-US" altLang="en-US" sz="2400" dirty="0"/>
          </a:p>
          <a:p>
            <a:pPr marL="0" lvl="0" indent="0" eaLnBrk="0" fontAlgn="base" hangingPunct="0">
              <a:lnSpc>
                <a:spcPct val="100000"/>
              </a:lnSpc>
              <a:spcBef>
                <a:spcPct val="0"/>
              </a:spcBef>
              <a:spcAft>
                <a:spcPct val="0"/>
              </a:spcAft>
              <a:buNone/>
            </a:pPr>
            <a:r>
              <a:rPr lang="en-US" altLang="en-US" sz="2400" dirty="0">
                <a:latin typeface="Calibri" panose="020F0502020204030204" pitchFamily="34" charset="0"/>
                <a:ea typeface="Calibri" panose="020F0502020204030204" pitchFamily="34" charset="0"/>
                <a:cs typeface="Times New Roman" panose="02020603050405020304" pitchFamily="18" charset="0"/>
              </a:rPr>
              <a:t>Brett, J. P. (2016). A New Approach to China: Google and Censorship in the Chinese Market. In Technology Management, Crisis Management, Negotiation. Kellogg School of Management. </a:t>
            </a:r>
            <a:r>
              <a:rPr lang="en-US" altLang="en-US" sz="2400" dirty="0" err="1">
                <a:latin typeface="Calibri" panose="020F0502020204030204" pitchFamily="34" charset="0"/>
                <a:ea typeface="Calibri" panose="020F0502020204030204" pitchFamily="34" charset="0"/>
                <a:cs typeface="Times New Roman" panose="02020603050405020304" pitchFamily="18" charset="0"/>
              </a:rPr>
              <a:t>doi:http</a:t>
            </a:r>
            <a:r>
              <a:rPr lang="en-US" altLang="en-US" sz="2400" dirty="0">
                <a:latin typeface="Calibri" panose="020F0502020204030204" pitchFamily="34" charset="0"/>
                <a:ea typeface="Calibri" panose="020F0502020204030204" pitchFamily="34" charset="0"/>
                <a:cs typeface="Times New Roman" panose="02020603050405020304" pitchFamily="18" charset="0"/>
              </a:rPr>
              <a:t>://dx.doi.org/10.4135/9781473970540</a:t>
            </a:r>
            <a:endParaRPr lang="en-US" altLang="en-US" sz="2400" dirty="0"/>
          </a:p>
          <a:p>
            <a:pPr marL="0" lvl="0" indent="0" eaLnBrk="0" fontAlgn="base" hangingPunct="0">
              <a:lnSpc>
                <a:spcPct val="100000"/>
              </a:lnSpc>
              <a:spcBef>
                <a:spcPct val="0"/>
              </a:spcBef>
              <a:spcAft>
                <a:spcPct val="0"/>
              </a:spcAft>
              <a:buNone/>
            </a:pPr>
            <a:r>
              <a:rPr lang="en-US" altLang="en-US" sz="2400" dirty="0">
                <a:latin typeface="Calibri" panose="020F0502020204030204" pitchFamily="34" charset="0"/>
                <a:ea typeface="Calibri" panose="020F0502020204030204" pitchFamily="34" charset="0"/>
                <a:cs typeface="Times New Roman" panose="02020603050405020304" pitchFamily="18" charset="0"/>
              </a:rPr>
              <a:t>CBS. (2012, March 26). Obama's open mic slip on missile defense system. YouTube. Retrieved from https://www.youtube.com/watch?v=keXx0zxTarE</a:t>
            </a:r>
            <a:endParaRPr lang="en-US" altLang="en-US" sz="2400" dirty="0"/>
          </a:p>
          <a:p>
            <a:pPr marL="0" lvl="0" indent="0" eaLnBrk="0" fontAlgn="base" hangingPunct="0">
              <a:lnSpc>
                <a:spcPct val="100000"/>
              </a:lnSpc>
              <a:spcBef>
                <a:spcPct val="0"/>
              </a:spcBef>
              <a:spcAft>
                <a:spcPct val="0"/>
              </a:spcAft>
              <a:buNone/>
            </a:pPr>
            <a:r>
              <a:rPr lang="en-US" altLang="en-US" sz="2400" dirty="0">
                <a:latin typeface="Calibri" panose="020F0502020204030204" pitchFamily="34" charset="0"/>
                <a:ea typeface="Calibri" panose="020F0502020204030204" pitchFamily="34" charset="0"/>
                <a:cs typeface="Times New Roman" panose="02020603050405020304" pitchFamily="18" charset="0"/>
              </a:rPr>
              <a:t>CNN. (2016, December 26). Top 10 election moments of 2016. CNN. Retrieved from https://www.youtube.com/watch?v=jwH68zQ4INQ</a:t>
            </a:r>
            <a:endParaRPr lang="en-US" altLang="en-US" sz="2400" dirty="0"/>
          </a:p>
          <a:p>
            <a:pPr marL="0" lvl="0" indent="0" eaLnBrk="0" fontAlgn="base" hangingPunct="0">
              <a:lnSpc>
                <a:spcPct val="100000"/>
              </a:lnSpc>
              <a:spcBef>
                <a:spcPct val="0"/>
              </a:spcBef>
              <a:spcAft>
                <a:spcPct val="0"/>
              </a:spcAft>
              <a:buNone/>
            </a:pPr>
            <a:r>
              <a:rPr lang="en-US" altLang="en-US" sz="2400" dirty="0">
                <a:latin typeface="Calibri" panose="020F0502020204030204" pitchFamily="34" charset="0"/>
                <a:ea typeface="Calibri" panose="020F0502020204030204" pitchFamily="34" charset="0"/>
                <a:cs typeface="Times New Roman" panose="02020603050405020304" pitchFamily="18" charset="0"/>
              </a:rPr>
              <a:t>CNN. (2018, April 1). Sinclair requires anchors to read script bashing 'fake' news. Retrieved from https://www.youtube.com/watch?v=aGIYU2Xznb4</a:t>
            </a:r>
            <a:endParaRPr lang="en-US" altLang="en-US" sz="2400" dirty="0"/>
          </a:p>
          <a:p>
            <a:pPr marL="0" lvl="0" indent="0" eaLnBrk="0" fontAlgn="base" hangingPunct="0">
              <a:lnSpc>
                <a:spcPct val="100000"/>
              </a:lnSpc>
              <a:spcBef>
                <a:spcPct val="0"/>
              </a:spcBef>
              <a:spcAft>
                <a:spcPct val="0"/>
              </a:spcAft>
              <a:buNone/>
            </a:pPr>
            <a:r>
              <a:rPr lang="en-US" altLang="en-US" sz="2400" dirty="0">
                <a:latin typeface="Calibri" panose="020F0502020204030204" pitchFamily="34" charset="0"/>
                <a:ea typeface="Calibri" panose="020F0502020204030204" pitchFamily="34" charset="0"/>
                <a:cs typeface="Times New Roman" panose="02020603050405020304" pitchFamily="18" charset="0"/>
              </a:rPr>
              <a:t>Congress of the United States. (1789). Bill of Rights. First Congress. New York: US Government. Retrieved from https://constitutioncenter.org/interactive-constitution/full-text</a:t>
            </a:r>
            <a:endParaRPr lang="en-US" altLang="en-US" sz="2400" dirty="0"/>
          </a:p>
          <a:p>
            <a:pPr marL="0" lvl="0" indent="0" eaLnBrk="0" fontAlgn="base" hangingPunct="0">
              <a:lnSpc>
                <a:spcPct val="100000"/>
              </a:lnSpc>
              <a:spcBef>
                <a:spcPct val="0"/>
              </a:spcBef>
              <a:spcAft>
                <a:spcPct val="0"/>
              </a:spcAft>
              <a:buNone/>
            </a:pPr>
            <a:r>
              <a:rPr lang="en-US" altLang="en-US" sz="2400" dirty="0">
                <a:latin typeface="Calibri" panose="020F0502020204030204" pitchFamily="34" charset="0"/>
                <a:ea typeface="Calibri" panose="020F0502020204030204" pitchFamily="34" charset="0"/>
                <a:cs typeface="Times New Roman" panose="02020603050405020304" pitchFamily="18" charset="0"/>
              </a:rPr>
              <a:t>Fox News. (2016, November 23). Hannity: So-called unbiased media had to eat their words. Retrieved from https://www.youtube.com/watch?v=IL07je3qXvc</a:t>
            </a:r>
            <a:endParaRPr lang="en-US" altLang="en-US" sz="2400" dirty="0"/>
          </a:p>
          <a:p>
            <a:pPr marL="0" lvl="0" indent="0" eaLnBrk="0" fontAlgn="base" hangingPunct="0">
              <a:lnSpc>
                <a:spcPct val="100000"/>
              </a:lnSpc>
              <a:spcBef>
                <a:spcPct val="0"/>
              </a:spcBef>
              <a:spcAft>
                <a:spcPct val="0"/>
              </a:spcAft>
              <a:buNone/>
            </a:pPr>
            <a:endParaRPr lang="en-US" altLang="en-US" sz="2400" dirty="0"/>
          </a:p>
          <a:p>
            <a:pPr marL="0" lvl="0" indent="0" eaLnBrk="0" fontAlgn="base" hangingPunct="0">
              <a:lnSpc>
                <a:spcPct val="100000"/>
              </a:lnSpc>
              <a:spcBef>
                <a:spcPct val="0"/>
              </a:spcBef>
              <a:spcAft>
                <a:spcPct val="0"/>
              </a:spcAft>
              <a:buNone/>
            </a:pPr>
            <a:endParaRPr kumimoji="0" lang="en-US" altLang="en-US" sz="3600" b="0" i="0" u="none" strike="noStrike" cap="none" normalizeH="0" baseline="0" dirty="0">
              <a:ln>
                <a:noFill/>
              </a:ln>
              <a:solidFill>
                <a:schemeClr val="tx1"/>
              </a:solidFill>
              <a:effectLst/>
              <a:latin typeface="Arial" panose="020B0604020202020204" pitchFamily="34" charset="0"/>
            </a:endParaRPr>
          </a:p>
          <a:p>
            <a:endParaRPr lang="en-US" sz="2400" dirty="0"/>
          </a:p>
        </p:txBody>
      </p:sp>
    </p:spTree>
    <p:extLst>
      <p:ext uri="{BB962C8B-B14F-4D97-AF65-F5344CB8AC3E}">
        <p14:creationId xmlns:p14="http://schemas.microsoft.com/office/powerpoint/2010/main" val="41960576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D38BC-83B0-4119-BC58-51E3135E057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30B55DC6-20A3-4E45-865D-70960572C954}"/>
              </a:ext>
            </a:extLst>
          </p:cNvPr>
          <p:cNvSpPr>
            <a:spLocks noGrp="1"/>
          </p:cNvSpPr>
          <p:nvPr>
            <p:ph idx="1"/>
          </p:nvPr>
        </p:nvSpPr>
        <p:spPr>
          <a:xfrm>
            <a:off x="838200" y="1518250"/>
            <a:ext cx="10515600" cy="5339750"/>
          </a:xfrm>
        </p:spPr>
        <p:txBody>
          <a:bodyPr>
            <a:normAutofit fontScale="77500" lnSpcReduction="20000"/>
          </a:bodyPr>
          <a:lstStyle/>
          <a:p>
            <a:pPr marL="0" lvl="0" indent="0" eaLnBrk="0" fontAlgn="base" hangingPunct="0">
              <a:lnSpc>
                <a:spcPct val="100000"/>
              </a:lnSpc>
              <a:spcBef>
                <a:spcPct val="0"/>
              </a:spcBef>
              <a:spcAft>
                <a:spcPct val="0"/>
              </a:spcAft>
              <a:buNone/>
            </a:pPr>
            <a:r>
              <a:rPr lang="en-US" altLang="en-US" dirty="0">
                <a:latin typeface="Calibri" panose="020F0502020204030204" pitchFamily="34" charset="0"/>
                <a:ea typeface="Calibri" panose="020F0502020204030204" pitchFamily="34" charset="0"/>
                <a:cs typeface="Times New Roman" panose="02020603050405020304" pitchFamily="18" charset="0"/>
              </a:rPr>
              <a:t>Fox News. (2016, November 11). Press upset with election results. Fox News. Retrieved from https://www.youtube.com/watch?v=REiEkNKIPtc</a:t>
            </a:r>
            <a:endParaRPr lang="en-US" altLang="en-US" dirty="0"/>
          </a:p>
          <a:p>
            <a:pPr marL="0" lvl="0" indent="0" eaLnBrk="0" fontAlgn="base" hangingPunct="0">
              <a:lnSpc>
                <a:spcPct val="100000"/>
              </a:lnSpc>
              <a:spcBef>
                <a:spcPct val="0"/>
              </a:spcBef>
              <a:spcAft>
                <a:spcPct val="0"/>
              </a:spcAft>
              <a:buNone/>
            </a:pPr>
            <a:r>
              <a:rPr lang="en-US" altLang="en-US" dirty="0">
                <a:latin typeface="Calibri" panose="020F0502020204030204" pitchFamily="34" charset="0"/>
                <a:ea typeface="Calibri" panose="020F0502020204030204" pitchFamily="34" charset="0"/>
                <a:cs typeface="Times New Roman" panose="02020603050405020304" pitchFamily="18" charset="0"/>
              </a:rPr>
              <a:t>Fox News. (2019, January 9). Tucker: Democrat talking points echo across the land. Retrieved from https://www.youtube.com/watch?v=urAF4Tx_m3g</a:t>
            </a:r>
            <a:endParaRPr lang="en-US" altLang="en-US" dirty="0"/>
          </a:p>
          <a:p>
            <a:pPr marL="0" lvl="0" indent="0" eaLnBrk="0" fontAlgn="base" hangingPunct="0">
              <a:lnSpc>
                <a:spcPct val="100000"/>
              </a:lnSpc>
              <a:spcBef>
                <a:spcPct val="0"/>
              </a:spcBef>
              <a:spcAft>
                <a:spcPct val="0"/>
              </a:spcAft>
              <a:buNone/>
            </a:pPr>
            <a:r>
              <a:rPr lang="en-US" altLang="en-US" dirty="0">
                <a:latin typeface="Calibri" panose="020F0502020204030204" pitchFamily="34" charset="0"/>
                <a:ea typeface="Calibri" panose="020F0502020204030204" pitchFamily="34" charset="0"/>
                <a:cs typeface="Times New Roman" panose="02020603050405020304" pitchFamily="18" charset="0"/>
              </a:rPr>
              <a:t>Hobbs, W. R. (2018). How Sudden Censorship Can Increase Access to Information. William </a:t>
            </a:r>
            <a:r>
              <a:rPr lang="en-US" altLang="en-US" dirty="0" err="1">
                <a:latin typeface="Calibri" panose="020F0502020204030204" pitchFamily="34" charset="0"/>
                <a:ea typeface="Calibri" panose="020F0502020204030204" pitchFamily="34" charset="0"/>
                <a:cs typeface="Times New Roman" panose="02020603050405020304" pitchFamily="18" charset="0"/>
              </a:rPr>
              <a:t>R.Hobbs</a:t>
            </a:r>
            <a:r>
              <a:rPr lang="en-US" altLang="en-US" dirty="0">
                <a:latin typeface="Calibri" panose="020F0502020204030204" pitchFamily="34" charset="0"/>
                <a:ea typeface="Calibri" panose="020F0502020204030204" pitchFamily="34" charset="0"/>
                <a:cs typeface="Times New Roman" panose="02020603050405020304" pitchFamily="18" charset="0"/>
              </a:rPr>
              <a:t> and Margaret E. Roberts, 112(3), 621–636. doi:doi:10.1017/S0003055418000084</a:t>
            </a:r>
            <a:endParaRPr lang="en-US" altLang="en-US" dirty="0"/>
          </a:p>
          <a:p>
            <a:pPr marL="0" lvl="0" indent="0" eaLnBrk="0" fontAlgn="base" hangingPunct="0">
              <a:lnSpc>
                <a:spcPct val="100000"/>
              </a:lnSpc>
              <a:spcBef>
                <a:spcPct val="0"/>
              </a:spcBef>
              <a:spcAft>
                <a:spcPct val="0"/>
              </a:spcAft>
              <a:buNone/>
            </a:pPr>
            <a:r>
              <a:rPr lang="en-US" altLang="en-US" dirty="0">
                <a:latin typeface="Calibri" panose="020F0502020204030204" pitchFamily="34" charset="0"/>
                <a:ea typeface="Calibri" panose="020F0502020204030204" pitchFamily="34" charset="0"/>
                <a:cs typeface="Times New Roman" panose="02020603050405020304" pitchFamily="18" charset="0"/>
              </a:rPr>
              <a:t>Mercy, M. (2018, May 9). Are There Countries Without Internet Access? Retrieved from World Atlas: World Facts: https://www.worldatlas.com/articles/are-there-countries-without-internet-access.html</a:t>
            </a:r>
            <a:endParaRPr lang="en-US" altLang="en-US" dirty="0"/>
          </a:p>
          <a:p>
            <a:pPr marL="0" lvl="0" indent="0" eaLnBrk="0" fontAlgn="base" hangingPunct="0">
              <a:lnSpc>
                <a:spcPct val="100000"/>
              </a:lnSpc>
              <a:spcBef>
                <a:spcPct val="0"/>
              </a:spcBef>
              <a:spcAft>
                <a:spcPct val="0"/>
              </a:spcAft>
              <a:buNone/>
            </a:pPr>
            <a:r>
              <a:rPr lang="en-US" altLang="en-US" dirty="0">
                <a:latin typeface="Calibri" panose="020F0502020204030204" pitchFamily="34" charset="0"/>
                <a:ea typeface="Calibri" panose="020F0502020204030204" pitchFamily="34" charset="0"/>
                <a:cs typeface="Times New Roman" panose="02020603050405020304" pitchFamily="18" charset="0"/>
              </a:rPr>
              <a:t>Ng, A. K. (2019, March). Cultural differences in psychological reactance: Responding to social media. Current psychology, 1-10. </a:t>
            </a:r>
            <a:r>
              <a:rPr lang="en-US" altLang="en-US" dirty="0" err="1">
                <a:latin typeface="Calibri" panose="020F0502020204030204" pitchFamily="34" charset="0"/>
                <a:ea typeface="Calibri" panose="020F0502020204030204" pitchFamily="34" charset="0"/>
                <a:cs typeface="Times New Roman" panose="02020603050405020304" pitchFamily="18" charset="0"/>
              </a:rPr>
              <a:t>doi:https</a:t>
            </a:r>
            <a:r>
              <a:rPr lang="en-US" altLang="en-US" dirty="0">
                <a:latin typeface="Calibri" panose="020F0502020204030204" pitchFamily="34" charset="0"/>
                <a:ea typeface="Calibri" panose="020F0502020204030204" pitchFamily="34" charset="0"/>
                <a:cs typeface="Times New Roman" panose="02020603050405020304" pitchFamily="18" charset="0"/>
              </a:rPr>
              <a:t>://doi.org/10.1007/s12144-019-00213-0</a:t>
            </a:r>
            <a:endParaRPr lang="en-US" altLang="en-US" dirty="0"/>
          </a:p>
          <a:p>
            <a:pPr marL="0" lvl="0" indent="0" eaLnBrk="0" fontAlgn="base" hangingPunct="0">
              <a:lnSpc>
                <a:spcPct val="100000"/>
              </a:lnSpc>
              <a:spcBef>
                <a:spcPct val="0"/>
              </a:spcBef>
              <a:spcAft>
                <a:spcPct val="0"/>
              </a:spcAft>
              <a:buNone/>
            </a:pPr>
            <a:r>
              <a:rPr lang="en-US" altLang="en-US" dirty="0">
                <a:latin typeface="Calibri" panose="020F0502020204030204" pitchFamily="34" charset="0"/>
                <a:ea typeface="Calibri" panose="020F0502020204030204" pitchFamily="34" charset="0"/>
                <a:cs typeface="Times New Roman" panose="02020603050405020304" pitchFamily="18" charset="0"/>
              </a:rPr>
              <a:t>Reynolds, G. (2019). Ethics in Information Technology. Boston: Cengage Learning.</a:t>
            </a:r>
            <a:endParaRPr lang="en-US" altLang="en-US" dirty="0"/>
          </a:p>
          <a:p>
            <a:pPr marL="0" lvl="0" indent="0" eaLnBrk="0" fontAlgn="base" hangingPunct="0">
              <a:lnSpc>
                <a:spcPct val="100000"/>
              </a:lnSpc>
              <a:spcBef>
                <a:spcPct val="0"/>
              </a:spcBef>
              <a:spcAft>
                <a:spcPct val="0"/>
              </a:spcAft>
              <a:buNone/>
            </a:pPr>
            <a:r>
              <a:rPr lang="en-US" altLang="en-US" dirty="0" err="1">
                <a:latin typeface="Calibri" panose="020F0502020204030204" pitchFamily="34" charset="0"/>
                <a:ea typeface="Calibri" panose="020F0502020204030204" pitchFamily="34" charset="0"/>
                <a:cs typeface="Times New Roman" panose="02020603050405020304" pitchFamily="18" charset="0"/>
              </a:rPr>
              <a:t>TheDC</a:t>
            </a:r>
            <a:r>
              <a:rPr lang="en-US" altLang="en-US" dirty="0">
                <a:latin typeface="Calibri" panose="020F0502020204030204" pitchFamily="34" charset="0"/>
                <a:ea typeface="Calibri" panose="020F0502020204030204" pitchFamily="34" charset="0"/>
                <a:cs typeface="Times New Roman" panose="02020603050405020304" pitchFamily="18" charset="0"/>
              </a:rPr>
              <a:t> Shorts. (2019, September 25). Democrats On Impeachment - Then And Now. YouTube. Retrieved from https://www.youtube.com/watch?v=YZakBC7dt6c</a:t>
            </a:r>
            <a:endParaRPr lang="en-US" altLang="en-US" dirty="0"/>
          </a:p>
          <a:p>
            <a:pPr marL="0" lvl="0" indent="0" eaLnBrk="0" fontAlgn="base" hangingPunct="0">
              <a:lnSpc>
                <a:spcPct val="100000"/>
              </a:lnSpc>
              <a:spcBef>
                <a:spcPct val="0"/>
              </a:spcBef>
              <a:spcAft>
                <a:spcPct val="0"/>
              </a:spcAft>
              <a:buNone/>
            </a:pPr>
            <a:r>
              <a:rPr lang="en-US" altLang="en-US" dirty="0">
                <a:latin typeface="Calibri" panose="020F0502020204030204" pitchFamily="34" charset="0"/>
                <a:ea typeface="Calibri" panose="020F0502020204030204" pitchFamily="34" charset="0"/>
                <a:cs typeface="Times New Roman" panose="02020603050405020304" pitchFamily="18" charset="0"/>
              </a:rPr>
              <a:t>US Press Association. (2019). US PRESS ASSOCIATION - JOURNALIST CODE OF ETHICS. Retrieved from US Press Association: https://uspressassociation.org</a:t>
            </a:r>
            <a:endParaRPr lang="en-US" dirty="0"/>
          </a:p>
        </p:txBody>
      </p:sp>
    </p:spTree>
    <p:extLst>
      <p:ext uri="{BB962C8B-B14F-4D97-AF65-F5344CB8AC3E}">
        <p14:creationId xmlns:p14="http://schemas.microsoft.com/office/powerpoint/2010/main" val="2423788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88EA5-3522-47FD-8B9F-FF7BD901EE30}"/>
              </a:ext>
            </a:extLst>
          </p:cNvPr>
          <p:cNvSpPr>
            <a:spLocks noGrp="1"/>
          </p:cNvSpPr>
          <p:nvPr>
            <p:ph type="title"/>
          </p:nvPr>
        </p:nvSpPr>
        <p:spPr/>
        <p:txBody>
          <a:bodyPr/>
          <a:lstStyle/>
          <a:p>
            <a:r>
              <a:rPr lang="en-US" b="1" dirty="0"/>
              <a:t>The Cultural Impact</a:t>
            </a:r>
            <a:endParaRPr lang="en-US" dirty="0"/>
          </a:p>
        </p:txBody>
      </p:sp>
      <p:sp>
        <p:nvSpPr>
          <p:cNvPr id="3" name="Content Placeholder 2">
            <a:extLst>
              <a:ext uri="{FF2B5EF4-FFF2-40B4-BE49-F238E27FC236}">
                <a16:creationId xmlns:a16="http://schemas.microsoft.com/office/drawing/2014/main" id="{BDCB2A37-534D-4A74-ACC3-F412682C9F1A}"/>
              </a:ext>
            </a:extLst>
          </p:cNvPr>
          <p:cNvSpPr>
            <a:spLocks noGrp="1"/>
          </p:cNvSpPr>
          <p:nvPr>
            <p:ph idx="1"/>
          </p:nvPr>
        </p:nvSpPr>
        <p:spPr/>
        <p:txBody>
          <a:bodyPr/>
          <a:lstStyle/>
          <a:p>
            <a:r>
              <a:rPr lang="en-US" dirty="0"/>
              <a:t>People from different regions of the world react differently toward censorship</a:t>
            </a:r>
          </a:p>
          <a:p>
            <a:pPr lvl="1"/>
            <a:r>
              <a:rPr lang="en-US" dirty="0"/>
              <a:t>Importance of Censorship </a:t>
            </a:r>
          </a:p>
          <a:p>
            <a:pPr lvl="1"/>
            <a:r>
              <a:rPr lang="en-US" dirty="0"/>
              <a:t>Authority Imposing Censorship </a:t>
            </a:r>
          </a:p>
          <a:p>
            <a:pPr lvl="1"/>
            <a:r>
              <a:rPr lang="en-US" dirty="0"/>
              <a:t>Psychological Reactance</a:t>
            </a:r>
          </a:p>
          <a:p>
            <a:endParaRPr lang="en-US" dirty="0"/>
          </a:p>
        </p:txBody>
      </p:sp>
    </p:spTree>
    <p:extLst>
      <p:ext uri="{BB962C8B-B14F-4D97-AF65-F5344CB8AC3E}">
        <p14:creationId xmlns:p14="http://schemas.microsoft.com/office/powerpoint/2010/main" val="1708625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E986E-2D91-4FA1-BEB7-85E96BFB4AD8}"/>
              </a:ext>
            </a:extLst>
          </p:cNvPr>
          <p:cNvSpPr>
            <a:spLocks noGrp="1"/>
          </p:cNvSpPr>
          <p:nvPr>
            <p:ph type="title"/>
          </p:nvPr>
        </p:nvSpPr>
        <p:spPr/>
        <p:txBody>
          <a:bodyPr/>
          <a:lstStyle/>
          <a:p>
            <a:r>
              <a:rPr lang="en-US" dirty="0"/>
              <a:t>Culture and Censorship</a:t>
            </a:r>
          </a:p>
        </p:txBody>
      </p:sp>
      <p:sp>
        <p:nvSpPr>
          <p:cNvPr id="3" name="Content Placeholder 2">
            <a:extLst>
              <a:ext uri="{FF2B5EF4-FFF2-40B4-BE49-F238E27FC236}">
                <a16:creationId xmlns:a16="http://schemas.microsoft.com/office/drawing/2014/main" id="{79F33216-6BF4-4FA4-AF1C-33BC496DC69A}"/>
              </a:ext>
            </a:extLst>
          </p:cNvPr>
          <p:cNvSpPr>
            <a:spLocks noGrp="1"/>
          </p:cNvSpPr>
          <p:nvPr>
            <p:ph idx="1"/>
          </p:nvPr>
        </p:nvSpPr>
        <p:spPr/>
        <p:txBody>
          <a:bodyPr/>
          <a:lstStyle/>
          <a:p>
            <a:r>
              <a:rPr lang="en-US" dirty="0"/>
              <a:t>Mostly of non-Western countries live in close communities, close to their relatives, or even in a tribal community where their sense of independence or of self comes last (Ng, 2019, p. 5). </a:t>
            </a:r>
          </a:p>
        </p:txBody>
      </p:sp>
    </p:spTree>
    <p:extLst>
      <p:ext uri="{BB962C8B-B14F-4D97-AF65-F5344CB8AC3E}">
        <p14:creationId xmlns:p14="http://schemas.microsoft.com/office/powerpoint/2010/main" val="3657730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AFBBD-1796-4057-A810-998174D95E09}"/>
              </a:ext>
            </a:extLst>
          </p:cNvPr>
          <p:cNvSpPr>
            <a:spLocks noGrp="1"/>
          </p:cNvSpPr>
          <p:nvPr>
            <p:ph type="title"/>
          </p:nvPr>
        </p:nvSpPr>
        <p:spPr/>
        <p:txBody>
          <a:bodyPr/>
          <a:lstStyle/>
          <a:p>
            <a:r>
              <a:rPr lang="en-US" dirty="0"/>
              <a:t>Counties with Limited Internet</a:t>
            </a:r>
          </a:p>
        </p:txBody>
      </p:sp>
      <p:sp>
        <p:nvSpPr>
          <p:cNvPr id="3" name="Content Placeholder 2">
            <a:extLst>
              <a:ext uri="{FF2B5EF4-FFF2-40B4-BE49-F238E27FC236}">
                <a16:creationId xmlns:a16="http://schemas.microsoft.com/office/drawing/2014/main" id="{23149652-FA55-4BC7-81DA-28C892554F6D}"/>
              </a:ext>
            </a:extLst>
          </p:cNvPr>
          <p:cNvSpPr>
            <a:spLocks noGrp="1"/>
          </p:cNvSpPr>
          <p:nvPr>
            <p:ph idx="1"/>
          </p:nvPr>
        </p:nvSpPr>
        <p:spPr/>
        <p:txBody>
          <a:bodyPr/>
          <a:lstStyle/>
          <a:p>
            <a:pPr fontAlgn="base"/>
            <a:r>
              <a:rPr lang="en-US" b="1" dirty="0"/>
              <a:t>Belarus - </a:t>
            </a:r>
            <a:r>
              <a:rPr lang="en-US" dirty="0"/>
              <a:t>71.1% of its population (www.CIA.gov)</a:t>
            </a:r>
            <a:endParaRPr lang="en-US" b="1" dirty="0"/>
          </a:p>
          <a:p>
            <a:pPr fontAlgn="base"/>
            <a:r>
              <a:rPr lang="en-US" dirty="0"/>
              <a:t>In 2006, 2007 and 2008, Belarus was listed as an “Internet enemy” by Reporters Without Borders (RWB). The government of Belarus uses controls and policies to manage Belarus’ national information space. Before 2006, most places in Belarus did not have access to broadband internet of any kind. Today, Minsk, the capital of Belarus, is the most connected place in the country with internet access in rural areas being limited.</a:t>
            </a:r>
          </a:p>
          <a:p>
            <a:endParaRPr lang="en-US" dirty="0"/>
          </a:p>
        </p:txBody>
      </p:sp>
      <p:sp>
        <p:nvSpPr>
          <p:cNvPr id="4" name="Rectangle 3">
            <a:extLst>
              <a:ext uri="{FF2B5EF4-FFF2-40B4-BE49-F238E27FC236}">
                <a16:creationId xmlns:a16="http://schemas.microsoft.com/office/drawing/2014/main" id="{D4E6E887-0E53-4592-99C6-987ED8948F81}"/>
              </a:ext>
            </a:extLst>
          </p:cNvPr>
          <p:cNvSpPr/>
          <p:nvPr/>
        </p:nvSpPr>
        <p:spPr>
          <a:xfrm>
            <a:off x="1722783" y="6308209"/>
            <a:ext cx="9223512" cy="369332"/>
          </a:xfrm>
          <a:prstGeom prst="rect">
            <a:avLst/>
          </a:prstGeom>
        </p:spPr>
        <p:txBody>
          <a:bodyPr wrap="square">
            <a:spAutoFit/>
          </a:bodyPr>
          <a:lstStyle/>
          <a:p>
            <a:r>
              <a:rPr lang="en-US" dirty="0"/>
              <a:t>Source: https://www.worldatlas.com/articles/are-there-countries-without-internet-access.html</a:t>
            </a:r>
          </a:p>
        </p:txBody>
      </p:sp>
    </p:spTree>
    <p:extLst>
      <p:ext uri="{BB962C8B-B14F-4D97-AF65-F5344CB8AC3E}">
        <p14:creationId xmlns:p14="http://schemas.microsoft.com/office/powerpoint/2010/main" val="1904879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AFBBD-1796-4057-A810-998174D95E09}"/>
              </a:ext>
            </a:extLst>
          </p:cNvPr>
          <p:cNvSpPr>
            <a:spLocks noGrp="1"/>
          </p:cNvSpPr>
          <p:nvPr>
            <p:ph type="title"/>
          </p:nvPr>
        </p:nvSpPr>
        <p:spPr/>
        <p:txBody>
          <a:bodyPr/>
          <a:lstStyle/>
          <a:p>
            <a:r>
              <a:rPr lang="en-US" dirty="0"/>
              <a:t>Counties with Limited Internet</a:t>
            </a:r>
          </a:p>
        </p:txBody>
      </p:sp>
      <p:sp>
        <p:nvSpPr>
          <p:cNvPr id="3" name="Content Placeholder 2">
            <a:extLst>
              <a:ext uri="{FF2B5EF4-FFF2-40B4-BE49-F238E27FC236}">
                <a16:creationId xmlns:a16="http://schemas.microsoft.com/office/drawing/2014/main" id="{23149652-FA55-4BC7-81DA-28C892554F6D}"/>
              </a:ext>
            </a:extLst>
          </p:cNvPr>
          <p:cNvSpPr>
            <a:spLocks noGrp="1"/>
          </p:cNvSpPr>
          <p:nvPr>
            <p:ph idx="1"/>
          </p:nvPr>
        </p:nvSpPr>
        <p:spPr/>
        <p:txBody>
          <a:bodyPr/>
          <a:lstStyle/>
          <a:p>
            <a:pPr fontAlgn="base"/>
            <a:r>
              <a:rPr lang="en-US" b="1" dirty="0"/>
              <a:t>Burma – 25% </a:t>
            </a:r>
            <a:r>
              <a:rPr lang="en-US" dirty="0"/>
              <a:t>of its population (www.CIA.gov)</a:t>
            </a:r>
            <a:endParaRPr lang="en-US" b="1" dirty="0"/>
          </a:p>
          <a:p>
            <a:pPr fontAlgn="base"/>
            <a:r>
              <a:rPr lang="en-US" dirty="0"/>
              <a:t>Myanmar, formerly known as Burma, has had internet access since the beginning of 2000. However, there was a lot of censorship courtesy of the military government which significantly reduced in September 2011. Outside of the city centers, internet access in Myanmar is extremely cost-prohibitive.</a:t>
            </a:r>
          </a:p>
        </p:txBody>
      </p:sp>
      <p:sp>
        <p:nvSpPr>
          <p:cNvPr id="4" name="Rectangle 3">
            <a:extLst>
              <a:ext uri="{FF2B5EF4-FFF2-40B4-BE49-F238E27FC236}">
                <a16:creationId xmlns:a16="http://schemas.microsoft.com/office/drawing/2014/main" id="{D4E6E887-0E53-4592-99C6-987ED8948F81}"/>
              </a:ext>
            </a:extLst>
          </p:cNvPr>
          <p:cNvSpPr/>
          <p:nvPr/>
        </p:nvSpPr>
        <p:spPr>
          <a:xfrm>
            <a:off x="1722783" y="6308209"/>
            <a:ext cx="9223512" cy="369332"/>
          </a:xfrm>
          <a:prstGeom prst="rect">
            <a:avLst/>
          </a:prstGeom>
        </p:spPr>
        <p:txBody>
          <a:bodyPr wrap="square">
            <a:spAutoFit/>
          </a:bodyPr>
          <a:lstStyle/>
          <a:p>
            <a:r>
              <a:rPr lang="en-US" dirty="0"/>
              <a:t>Source: https://www.worldatlas.com/articles/are-there-countries-without-internet-access.html</a:t>
            </a:r>
          </a:p>
        </p:txBody>
      </p:sp>
    </p:spTree>
    <p:extLst>
      <p:ext uri="{BB962C8B-B14F-4D97-AF65-F5344CB8AC3E}">
        <p14:creationId xmlns:p14="http://schemas.microsoft.com/office/powerpoint/2010/main" val="3149907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AFBBD-1796-4057-A810-998174D95E09}"/>
              </a:ext>
            </a:extLst>
          </p:cNvPr>
          <p:cNvSpPr>
            <a:spLocks noGrp="1"/>
          </p:cNvSpPr>
          <p:nvPr>
            <p:ph type="title"/>
          </p:nvPr>
        </p:nvSpPr>
        <p:spPr/>
        <p:txBody>
          <a:bodyPr/>
          <a:lstStyle/>
          <a:p>
            <a:r>
              <a:rPr lang="en-US" dirty="0"/>
              <a:t>Counties with Limited Internet</a:t>
            </a:r>
          </a:p>
        </p:txBody>
      </p:sp>
      <p:sp>
        <p:nvSpPr>
          <p:cNvPr id="3" name="Content Placeholder 2">
            <a:extLst>
              <a:ext uri="{FF2B5EF4-FFF2-40B4-BE49-F238E27FC236}">
                <a16:creationId xmlns:a16="http://schemas.microsoft.com/office/drawing/2014/main" id="{23149652-FA55-4BC7-81DA-28C892554F6D}"/>
              </a:ext>
            </a:extLst>
          </p:cNvPr>
          <p:cNvSpPr>
            <a:spLocks noGrp="1"/>
          </p:cNvSpPr>
          <p:nvPr>
            <p:ph idx="1"/>
          </p:nvPr>
        </p:nvSpPr>
        <p:spPr/>
        <p:txBody>
          <a:bodyPr/>
          <a:lstStyle/>
          <a:p>
            <a:pPr fontAlgn="base"/>
            <a:r>
              <a:rPr lang="en-US" b="1" dirty="0"/>
              <a:t>Cuba – 38.8% </a:t>
            </a:r>
            <a:r>
              <a:rPr lang="en-US" dirty="0"/>
              <a:t>of its population (www.CIA.gov)</a:t>
            </a:r>
            <a:endParaRPr lang="en-US" b="1" dirty="0"/>
          </a:p>
          <a:p>
            <a:pPr fontAlgn="base"/>
            <a:endParaRPr lang="en-US" b="1" dirty="0"/>
          </a:p>
          <a:p>
            <a:pPr fontAlgn="base"/>
            <a:r>
              <a:rPr lang="en-US" dirty="0"/>
              <a:t>Internet was introduced to Cuba in the late 90s but stagnated for various reasons, including lack of funding and tight government restraints. There however still is extensive censorship with the government tightly controlling the internet. Currently, less than half of the country's population has access to the internet. Notably, it is not possible to use mobile internet in the country.</a:t>
            </a:r>
          </a:p>
        </p:txBody>
      </p:sp>
      <p:sp>
        <p:nvSpPr>
          <p:cNvPr id="4" name="Rectangle 3">
            <a:extLst>
              <a:ext uri="{FF2B5EF4-FFF2-40B4-BE49-F238E27FC236}">
                <a16:creationId xmlns:a16="http://schemas.microsoft.com/office/drawing/2014/main" id="{D4E6E887-0E53-4592-99C6-987ED8948F81}"/>
              </a:ext>
            </a:extLst>
          </p:cNvPr>
          <p:cNvSpPr/>
          <p:nvPr/>
        </p:nvSpPr>
        <p:spPr>
          <a:xfrm>
            <a:off x="1722783" y="6308209"/>
            <a:ext cx="9223512" cy="369332"/>
          </a:xfrm>
          <a:prstGeom prst="rect">
            <a:avLst/>
          </a:prstGeom>
        </p:spPr>
        <p:txBody>
          <a:bodyPr wrap="square">
            <a:spAutoFit/>
          </a:bodyPr>
          <a:lstStyle/>
          <a:p>
            <a:r>
              <a:rPr lang="en-US" dirty="0"/>
              <a:t>Source: https://www.worldatlas.com/articles/are-there-countries-without-internet-access.html</a:t>
            </a:r>
          </a:p>
        </p:txBody>
      </p:sp>
    </p:spTree>
    <p:extLst>
      <p:ext uri="{BB962C8B-B14F-4D97-AF65-F5344CB8AC3E}">
        <p14:creationId xmlns:p14="http://schemas.microsoft.com/office/powerpoint/2010/main" val="105115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AFBBD-1796-4057-A810-998174D95E09}"/>
              </a:ext>
            </a:extLst>
          </p:cNvPr>
          <p:cNvSpPr>
            <a:spLocks noGrp="1"/>
          </p:cNvSpPr>
          <p:nvPr>
            <p:ph type="title"/>
          </p:nvPr>
        </p:nvSpPr>
        <p:spPr/>
        <p:txBody>
          <a:bodyPr/>
          <a:lstStyle/>
          <a:p>
            <a:r>
              <a:rPr lang="en-US" dirty="0"/>
              <a:t>Counties with Limited Internet</a:t>
            </a:r>
          </a:p>
        </p:txBody>
      </p:sp>
      <p:sp>
        <p:nvSpPr>
          <p:cNvPr id="3" name="Content Placeholder 2">
            <a:extLst>
              <a:ext uri="{FF2B5EF4-FFF2-40B4-BE49-F238E27FC236}">
                <a16:creationId xmlns:a16="http://schemas.microsoft.com/office/drawing/2014/main" id="{23149652-FA55-4BC7-81DA-28C892554F6D}"/>
              </a:ext>
            </a:extLst>
          </p:cNvPr>
          <p:cNvSpPr>
            <a:spLocks noGrp="1"/>
          </p:cNvSpPr>
          <p:nvPr>
            <p:ph idx="1"/>
          </p:nvPr>
        </p:nvSpPr>
        <p:spPr/>
        <p:txBody>
          <a:bodyPr/>
          <a:lstStyle/>
          <a:p>
            <a:pPr fontAlgn="base"/>
            <a:r>
              <a:rPr lang="en-US" b="1" dirty="0"/>
              <a:t>Egypt – 44.3% </a:t>
            </a:r>
            <a:r>
              <a:rPr lang="en-US" dirty="0"/>
              <a:t>of its population (www.CIA.gov)</a:t>
            </a:r>
            <a:endParaRPr lang="en-US" b="1" dirty="0"/>
          </a:p>
          <a:p>
            <a:pPr fontAlgn="base"/>
            <a:endParaRPr lang="en-US" b="1" dirty="0"/>
          </a:p>
          <a:p>
            <a:pPr fontAlgn="base"/>
            <a:r>
              <a:rPr lang="en-US" dirty="0"/>
              <a:t>Under the rule of Hosni Mubarak, the internet is Egypt was rated as being "partly free". When protest began on 25th January 2011, Twitter and Facebook were blocked, and two days later reports claimed that accessibility to the internet had been shut down. In 2017, 62 websites were banned.</a:t>
            </a:r>
          </a:p>
          <a:p>
            <a:pPr fontAlgn="base"/>
            <a:endParaRPr lang="en-US" dirty="0"/>
          </a:p>
        </p:txBody>
      </p:sp>
      <p:sp>
        <p:nvSpPr>
          <p:cNvPr id="4" name="Rectangle 3">
            <a:extLst>
              <a:ext uri="{FF2B5EF4-FFF2-40B4-BE49-F238E27FC236}">
                <a16:creationId xmlns:a16="http://schemas.microsoft.com/office/drawing/2014/main" id="{D4E6E887-0E53-4592-99C6-987ED8948F81}"/>
              </a:ext>
            </a:extLst>
          </p:cNvPr>
          <p:cNvSpPr/>
          <p:nvPr/>
        </p:nvSpPr>
        <p:spPr>
          <a:xfrm>
            <a:off x="1722783" y="6308209"/>
            <a:ext cx="9223512" cy="369332"/>
          </a:xfrm>
          <a:prstGeom prst="rect">
            <a:avLst/>
          </a:prstGeom>
        </p:spPr>
        <p:txBody>
          <a:bodyPr wrap="square">
            <a:spAutoFit/>
          </a:bodyPr>
          <a:lstStyle/>
          <a:p>
            <a:r>
              <a:rPr lang="en-US" dirty="0"/>
              <a:t>Source: https://www.worldatlas.com/articles/are-there-countries-without-internet-access.html</a:t>
            </a:r>
          </a:p>
        </p:txBody>
      </p:sp>
    </p:spTree>
    <p:extLst>
      <p:ext uri="{BB962C8B-B14F-4D97-AF65-F5344CB8AC3E}">
        <p14:creationId xmlns:p14="http://schemas.microsoft.com/office/powerpoint/2010/main" val="5794437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927F1F55529C049A6A09A36D6068019" ma:contentTypeVersion="2" ma:contentTypeDescription="Create a new document." ma:contentTypeScope="" ma:versionID="fc1e510510beffdbbcf6bbc4852d84e4">
  <xsd:schema xmlns:xsd="http://www.w3.org/2001/XMLSchema" xmlns:xs="http://www.w3.org/2001/XMLSchema" xmlns:p="http://schemas.microsoft.com/office/2006/metadata/properties" xmlns:ns3="c9a78845-c887-40d8-9953-66033838435a" targetNamespace="http://schemas.microsoft.com/office/2006/metadata/properties" ma:root="true" ma:fieldsID="7fa1d049015e06829a3a3345211475e5" ns3:_="">
    <xsd:import namespace="c9a78845-c887-40d8-9953-66033838435a"/>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a78845-c887-40d8-9953-66033838435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BDA694-91FB-44C4-9B73-13FF37AB53A7}">
  <ds:schemaRefs>
    <ds:schemaRef ds:uri="http://schemas.microsoft.com/sharepoint/v3/contenttype/forms"/>
  </ds:schemaRefs>
</ds:datastoreItem>
</file>

<file path=customXml/itemProps2.xml><?xml version="1.0" encoding="utf-8"?>
<ds:datastoreItem xmlns:ds="http://schemas.openxmlformats.org/officeDocument/2006/customXml" ds:itemID="{C95EC3D5-7298-4C11-A8E6-D6E4359E4220}">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c9a78845-c887-40d8-9953-66033838435a"/>
    <ds:schemaRef ds:uri="http://www.w3.org/XML/1998/namespace"/>
  </ds:schemaRefs>
</ds:datastoreItem>
</file>

<file path=customXml/itemProps3.xml><?xml version="1.0" encoding="utf-8"?>
<ds:datastoreItem xmlns:ds="http://schemas.openxmlformats.org/officeDocument/2006/customXml" ds:itemID="{190A81B8-7929-462D-9BC2-8CF95493CC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a78845-c887-40d8-9953-6603383843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51</TotalTime>
  <Words>2558</Words>
  <Application>Microsoft Office PowerPoint</Application>
  <PresentationFormat>Widescreen</PresentationFormat>
  <Paragraphs>179</Paragraphs>
  <Slides>39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Calibri</vt:lpstr>
      <vt:lpstr>Calibri Light</vt:lpstr>
      <vt:lpstr>Times New Roman</vt:lpstr>
      <vt:lpstr>Office Theme</vt:lpstr>
      <vt:lpstr>Information Censorship and the Role of Information Technology (Literature Review)</vt:lpstr>
      <vt:lpstr>Agenda</vt:lpstr>
      <vt:lpstr>Information Censorship</vt:lpstr>
      <vt:lpstr>The Cultural Impact</vt:lpstr>
      <vt:lpstr>Culture and Censorship</vt:lpstr>
      <vt:lpstr>Counties with Limited Internet</vt:lpstr>
      <vt:lpstr>Counties with Limited Internet</vt:lpstr>
      <vt:lpstr>Counties with Limited Internet</vt:lpstr>
      <vt:lpstr>Counties with Limited Internet</vt:lpstr>
      <vt:lpstr>Counties with Limited Internet</vt:lpstr>
      <vt:lpstr>Counties with Limited Internet</vt:lpstr>
      <vt:lpstr>Counties with Limited Internet</vt:lpstr>
      <vt:lpstr>Counties with Limited Internet</vt:lpstr>
      <vt:lpstr>Counties with Limited Internet</vt:lpstr>
      <vt:lpstr>Counties with Limited Internet</vt:lpstr>
      <vt:lpstr>Counties with Limited Internet</vt:lpstr>
      <vt:lpstr>Counties with Limited Internet</vt:lpstr>
      <vt:lpstr>Counties with Limited Internet</vt:lpstr>
      <vt:lpstr>The United States of America </vt:lpstr>
      <vt:lpstr>News Bias</vt:lpstr>
      <vt:lpstr>Hollywood Bias</vt:lpstr>
      <vt:lpstr>The “Beginning of the End” and the Impeachment Trials</vt:lpstr>
      <vt:lpstr>Collective Voice on Both Sides</vt:lpstr>
      <vt:lpstr>Journalism Code of Ethics</vt:lpstr>
      <vt:lpstr>Journalism Code of Ethics</vt:lpstr>
      <vt:lpstr>Journalism Code of Ethics</vt:lpstr>
      <vt:lpstr>Web Browsers Manipulation</vt:lpstr>
      <vt:lpstr>Web Browsers Manipulation</vt:lpstr>
      <vt:lpstr>Do as I say, Not as I Do</vt:lpstr>
      <vt:lpstr>Who can you trust?</vt:lpstr>
      <vt:lpstr>The Role of Information Technology</vt:lpstr>
      <vt:lpstr>The Role of Information Technology</vt:lpstr>
      <vt:lpstr>The Role of Information Technology</vt:lpstr>
      <vt:lpstr>Proposed Study</vt:lpstr>
      <vt:lpstr>Proposed Study</vt:lpstr>
      <vt:lpstr>Hypothesis </vt:lpstr>
      <vt:lpstr>Questions? </vt:lpstr>
      <vt:lpstr>References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Censorship and The Role of IT (Literature Review)</dc:title>
  <dc:creator>Edward Santiago</dc:creator>
  <cp:lastModifiedBy>Olumide B. Longe</cp:lastModifiedBy>
  <cp:revision>12</cp:revision>
  <dcterms:created xsi:type="dcterms:W3CDTF">2019-10-09T23:08:42Z</dcterms:created>
  <dcterms:modified xsi:type="dcterms:W3CDTF">2020-02-27T11:19:59Z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0x0101001927F1F55529C049A6A09A36D6068019</vt:lpwstr>
  </property>
</Properties>
</file>