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8" r:id="rId5"/>
    <p:sldId id="269" r:id="rId6"/>
    <p:sldId id="270" r:id="rId7"/>
    <p:sldId id="272"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71" autoAdjust="0"/>
    <p:restoredTop sz="94660"/>
  </p:normalViewPr>
  <p:slideViewPr>
    <p:cSldViewPr snapToGrid="0">
      <p:cViewPr varScale="1">
        <p:scale>
          <a:sx n="70" d="100"/>
          <a:sy n="70" d="100"/>
        </p:scale>
        <p:origin x="80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359A0C-A1A6-4376-AE0A-01EE02337A9A}"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34D38-5C11-4F93-8C2D-AFA52F854AD6}" type="slidenum">
              <a:rPr lang="en-US" smtClean="0"/>
              <a:t>‹#›</a:t>
            </a:fld>
            <a:endParaRPr lang="en-US"/>
          </a:p>
        </p:txBody>
      </p:sp>
    </p:spTree>
    <p:extLst>
      <p:ext uri="{BB962C8B-B14F-4D97-AF65-F5344CB8AC3E}">
        <p14:creationId xmlns:p14="http://schemas.microsoft.com/office/powerpoint/2010/main" val="1608467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359A0C-A1A6-4376-AE0A-01EE02337A9A}"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34D38-5C11-4F93-8C2D-AFA52F854AD6}" type="slidenum">
              <a:rPr lang="en-US" smtClean="0"/>
              <a:t>‹#›</a:t>
            </a:fld>
            <a:endParaRPr lang="en-US"/>
          </a:p>
        </p:txBody>
      </p:sp>
    </p:spTree>
    <p:extLst>
      <p:ext uri="{BB962C8B-B14F-4D97-AF65-F5344CB8AC3E}">
        <p14:creationId xmlns:p14="http://schemas.microsoft.com/office/powerpoint/2010/main" val="1746382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359A0C-A1A6-4376-AE0A-01EE02337A9A}"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34D38-5C11-4F93-8C2D-AFA52F854AD6}" type="slidenum">
              <a:rPr lang="en-US" smtClean="0"/>
              <a:t>‹#›</a:t>
            </a:fld>
            <a:endParaRPr lang="en-US"/>
          </a:p>
        </p:txBody>
      </p:sp>
    </p:spTree>
    <p:extLst>
      <p:ext uri="{BB962C8B-B14F-4D97-AF65-F5344CB8AC3E}">
        <p14:creationId xmlns:p14="http://schemas.microsoft.com/office/powerpoint/2010/main" val="1448892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359A0C-A1A6-4376-AE0A-01EE02337A9A}"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34D38-5C11-4F93-8C2D-AFA52F854AD6}" type="slidenum">
              <a:rPr lang="en-US" smtClean="0"/>
              <a:t>‹#›</a:t>
            </a:fld>
            <a:endParaRPr lang="en-US"/>
          </a:p>
        </p:txBody>
      </p:sp>
    </p:spTree>
    <p:extLst>
      <p:ext uri="{BB962C8B-B14F-4D97-AF65-F5344CB8AC3E}">
        <p14:creationId xmlns:p14="http://schemas.microsoft.com/office/powerpoint/2010/main" val="136021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359A0C-A1A6-4376-AE0A-01EE02337A9A}"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34D38-5C11-4F93-8C2D-AFA52F854AD6}" type="slidenum">
              <a:rPr lang="en-US" smtClean="0"/>
              <a:t>‹#›</a:t>
            </a:fld>
            <a:endParaRPr lang="en-US"/>
          </a:p>
        </p:txBody>
      </p:sp>
    </p:spTree>
    <p:extLst>
      <p:ext uri="{BB962C8B-B14F-4D97-AF65-F5344CB8AC3E}">
        <p14:creationId xmlns:p14="http://schemas.microsoft.com/office/powerpoint/2010/main" val="1866079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359A0C-A1A6-4376-AE0A-01EE02337A9A}"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34D38-5C11-4F93-8C2D-AFA52F854AD6}" type="slidenum">
              <a:rPr lang="en-US" smtClean="0"/>
              <a:t>‹#›</a:t>
            </a:fld>
            <a:endParaRPr lang="en-US"/>
          </a:p>
        </p:txBody>
      </p:sp>
    </p:spTree>
    <p:extLst>
      <p:ext uri="{BB962C8B-B14F-4D97-AF65-F5344CB8AC3E}">
        <p14:creationId xmlns:p14="http://schemas.microsoft.com/office/powerpoint/2010/main" val="141527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359A0C-A1A6-4376-AE0A-01EE02337A9A}" type="datetimeFigureOut">
              <a:rPr lang="en-US" smtClean="0"/>
              <a:t>6/27/2022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634D38-5C11-4F93-8C2D-AFA52F854AD6}" type="slidenum">
              <a:rPr lang="en-US" smtClean="0"/>
              <a:t>‹#›</a:t>
            </a:fld>
            <a:endParaRPr lang="en-US"/>
          </a:p>
        </p:txBody>
      </p:sp>
    </p:spTree>
    <p:extLst>
      <p:ext uri="{BB962C8B-B14F-4D97-AF65-F5344CB8AC3E}">
        <p14:creationId xmlns:p14="http://schemas.microsoft.com/office/powerpoint/2010/main" val="587700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359A0C-A1A6-4376-AE0A-01EE02337A9A}" type="datetimeFigureOut">
              <a:rPr lang="en-US" smtClean="0"/>
              <a:t>6/27/2022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634D38-5C11-4F93-8C2D-AFA52F854AD6}" type="slidenum">
              <a:rPr lang="en-US" smtClean="0"/>
              <a:t>‹#›</a:t>
            </a:fld>
            <a:endParaRPr lang="en-US"/>
          </a:p>
        </p:txBody>
      </p:sp>
    </p:spTree>
    <p:extLst>
      <p:ext uri="{BB962C8B-B14F-4D97-AF65-F5344CB8AC3E}">
        <p14:creationId xmlns:p14="http://schemas.microsoft.com/office/powerpoint/2010/main" val="3701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59A0C-A1A6-4376-AE0A-01EE02337A9A}" type="datetimeFigureOut">
              <a:rPr lang="en-US" smtClean="0"/>
              <a:t>6/27/2022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634D38-5C11-4F93-8C2D-AFA52F854AD6}" type="slidenum">
              <a:rPr lang="en-US" smtClean="0"/>
              <a:t>‹#›</a:t>
            </a:fld>
            <a:endParaRPr lang="en-US"/>
          </a:p>
        </p:txBody>
      </p:sp>
    </p:spTree>
    <p:extLst>
      <p:ext uri="{BB962C8B-B14F-4D97-AF65-F5344CB8AC3E}">
        <p14:creationId xmlns:p14="http://schemas.microsoft.com/office/powerpoint/2010/main" val="781297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359A0C-A1A6-4376-AE0A-01EE02337A9A}"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34D38-5C11-4F93-8C2D-AFA52F854AD6}" type="slidenum">
              <a:rPr lang="en-US" smtClean="0"/>
              <a:t>‹#›</a:t>
            </a:fld>
            <a:endParaRPr lang="en-US"/>
          </a:p>
        </p:txBody>
      </p:sp>
    </p:spTree>
    <p:extLst>
      <p:ext uri="{BB962C8B-B14F-4D97-AF65-F5344CB8AC3E}">
        <p14:creationId xmlns:p14="http://schemas.microsoft.com/office/powerpoint/2010/main" val="3632551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359A0C-A1A6-4376-AE0A-01EE02337A9A}"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34D38-5C11-4F93-8C2D-AFA52F854AD6}" type="slidenum">
              <a:rPr lang="en-US" smtClean="0"/>
              <a:t>‹#›</a:t>
            </a:fld>
            <a:endParaRPr lang="en-US"/>
          </a:p>
        </p:txBody>
      </p:sp>
    </p:spTree>
    <p:extLst>
      <p:ext uri="{BB962C8B-B14F-4D97-AF65-F5344CB8AC3E}">
        <p14:creationId xmlns:p14="http://schemas.microsoft.com/office/powerpoint/2010/main" val="363386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59A0C-A1A6-4376-AE0A-01EE02337A9A}" type="datetimeFigureOut">
              <a:rPr lang="en-US" smtClean="0"/>
              <a:t>6/27/2022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634D38-5C11-4F93-8C2D-AFA52F854AD6}" type="slidenum">
              <a:rPr lang="en-US" smtClean="0"/>
              <a:t>‹#›</a:t>
            </a:fld>
            <a:endParaRPr lang="en-US"/>
          </a:p>
        </p:txBody>
      </p:sp>
    </p:spTree>
    <p:extLst>
      <p:ext uri="{BB962C8B-B14F-4D97-AF65-F5344CB8AC3E}">
        <p14:creationId xmlns:p14="http://schemas.microsoft.com/office/powerpoint/2010/main" val="4223225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27546"/>
            <a:ext cx="12191999" cy="7185546"/>
          </a:xfrm>
        </p:spPr>
        <p:txBody>
          <a:bodyPr>
            <a:normAutofit/>
          </a:bodyPr>
          <a:lstStyle/>
          <a:p>
            <a:endParaRPr lang="en-US" b="1" dirty="0">
              <a:solidFill>
                <a:srgbClr val="002060"/>
              </a:solidFill>
              <a:latin typeface="Arial Narrow" panose="020B0606020202030204" pitchFamily="34" charset="0"/>
            </a:endParaRPr>
          </a:p>
          <a:p>
            <a:pPr>
              <a:lnSpc>
                <a:spcPct val="100000"/>
              </a:lnSpc>
            </a:pPr>
            <a:endParaRPr lang="en-US" sz="2800" b="1" dirty="0">
              <a:solidFill>
                <a:srgbClr val="002060"/>
              </a:solidFill>
              <a:latin typeface="Arial Narrow" panose="020B0606020202030204" pitchFamily="34" charset="0"/>
            </a:endParaRPr>
          </a:p>
          <a:p>
            <a:pPr>
              <a:lnSpc>
                <a:spcPct val="100000"/>
              </a:lnSpc>
            </a:pPr>
            <a:endParaRPr lang="en-US" sz="4400" b="1" dirty="0">
              <a:latin typeface="+mj-lt"/>
            </a:endParaRPr>
          </a:p>
          <a:p>
            <a:pPr>
              <a:lnSpc>
                <a:spcPct val="150000"/>
              </a:lnSpc>
            </a:pPr>
            <a:r>
              <a:rPr lang="en-US" sz="3600" b="1" dirty="0">
                <a:latin typeface="Bookman Old Style" panose="02050604050505020204" pitchFamily="18" charset="0"/>
              </a:rPr>
              <a:t>EVIDENCE BASED RECONSTRUCTION</a:t>
            </a:r>
          </a:p>
          <a:p>
            <a:pPr>
              <a:lnSpc>
                <a:spcPct val="150000"/>
              </a:lnSpc>
            </a:pPr>
            <a:r>
              <a:rPr lang="en-US" sz="3600" dirty="0">
                <a:latin typeface="Bookman Old Style" panose="02050604050505020204" pitchFamily="18" charset="0"/>
              </a:rPr>
              <a:t>Presented by</a:t>
            </a:r>
          </a:p>
          <a:p>
            <a:pPr>
              <a:lnSpc>
                <a:spcPct val="150000"/>
              </a:lnSpc>
            </a:pPr>
            <a:r>
              <a:rPr lang="en-US" sz="3600" dirty="0">
                <a:latin typeface="Bookman Old Style" panose="02050604050505020204" pitchFamily="18" charset="0"/>
              </a:rPr>
              <a:t>Ellen </a:t>
            </a:r>
            <a:r>
              <a:rPr lang="en-US" sz="3600" dirty="0" err="1">
                <a:latin typeface="Bookman Old Style" panose="02050604050505020204" pitchFamily="18" charset="0"/>
              </a:rPr>
              <a:t>Akongwin</a:t>
            </a:r>
            <a:r>
              <a:rPr lang="en-US" sz="3600" dirty="0">
                <a:latin typeface="Bookman Old Style" panose="02050604050505020204" pitchFamily="18" charset="0"/>
              </a:rPr>
              <a:t> </a:t>
            </a:r>
            <a:r>
              <a:rPr lang="en-US" sz="3600" dirty="0" err="1">
                <a:latin typeface="Bookman Old Style" panose="02050604050505020204" pitchFamily="18" charset="0"/>
              </a:rPr>
              <a:t>Abanga</a:t>
            </a:r>
            <a:endParaRPr lang="en-US" sz="3600" dirty="0">
              <a:latin typeface="Bookman Old Style" panose="02050604050505020204" pitchFamily="18" charset="0"/>
            </a:endParaRPr>
          </a:p>
          <a:p>
            <a:pPr>
              <a:lnSpc>
                <a:spcPct val="150000"/>
              </a:lnSpc>
            </a:pPr>
            <a:r>
              <a:rPr lang="en-US" sz="3600" dirty="0">
                <a:latin typeface="Bookman Old Style" panose="02050604050505020204" pitchFamily="18" charset="0"/>
              </a:rPr>
              <a:t>ellen.abaga@st.gimpa.edu.gh</a:t>
            </a:r>
          </a:p>
        </p:txBody>
      </p:sp>
    </p:spTree>
    <p:extLst>
      <p:ext uri="{BB962C8B-B14F-4D97-AF65-F5344CB8AC3E}">
        <p14:creationId xmlns:p14="http://schemas.microsoft.com/office/powerpoint/2010/main" val="3122085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023678" cy="518615"/>
          </a:xfrm>
        </p:spPr>
        <p:txBody>
          <a:bodyPr>
            <a:noAutofit/>
          </a:bodyPr>
          <a:lstStyle/>
          <a:p>
            <a:pPr algn="ctr"/>
            <a:r>
              <a:rPr lang="en-US" sz="3200" b="1" dirty="0">
                <a:latin typeface="Bookman Old Style" panose="02050604050505020204" pitchFamily="18" charset="0"/>
              </a:rPr>
              <a:t>INTRODUCTION</a:t>
            </a:r>
          </a:p>
        </p:txBody>
      </p:sp>
      <p:sp>
        <p:nvSpPr>
          <p:cNvPr id="3" name="Content Placeholder 2"/>
          <p:cNvSpPr>
            <a:spLocks noGrp="1"/>
          </p:cNvSpPr>
          <p:nvPr>
            <p:ph idx="1"/>
          </p:nvPr>
        </p:nvSpPr>
        <p:spPr>
          <a:xfrm>
            <a:off x="791569" y="709685"/>
            <a:ext cx="10536073" cy="6032310"/>
          </a:xfrm>
        </p:spPr>
        <p:txBody>
          <a:bodyPr>
            <a:normAutofit/>
          </a:bodyPr>
          <a:lstStyle/>
          <a:p>
            <a:pPr algn="just">
              <a:lnSpc>
                <a:spcPct val="120000"/>
              </a:lnSpc>
            </a:pPr>
            <a:r>
              <a:rPr lang="en-US" sz="2200" dirty="0">
                <a:latin typeface="Bookman Old Style" panose="02050604050505020204" pitchFamily="18" charset="0"/>
              </a:rPr>
              <a:t>Evidence is defined as “any matter of fact, the effect, tendency or design of which is to produce in the mind a persuasion of the existence or non-existence of some other matter of fact” (Routledge, 2004). </a:t>
            </a:r>
          </a:p>
          <a:p>
            <a:pPr algn="just">
              <a:lnSpc>
                <a:spcPct val="120000"/>
              </a:lnSpc>
            </a:pPr>
            <a:endParaRPr lang="en-US" sz="2200" dirty="0">
              <a:latin typeface="Bookman Old Style" panose="02050604050505020204" pitchFamily="18" charset="0"/>
            </a:endParaRPr>
          </a:p>
          <a:p>
            <a:pPr algn="just">
              <a:lnSpc>
                <a:spcPct val="120000"/>
              </a:lnSpc>
            </a:pPr>
            <a:r>
              <a:rPr lang="en-US" sz="2200" dirty="0">
                <a:latin typeface="Bookman Old Style" panose="02050604050505020204" pitchFamily="18" charset="0"/>
              </a:rPr>
              <a:t>In gathering evidence for digital forensics and gaining a clear view of events and artefacts and activities that occur throughout time is a difficult task. </a:t>
            </a:r>
          </a:p>
          <a:p>
            <a:pPr algn="just">
              <a:lnSpc>
                <a:spcPct val="120000"/>
              </a:lnSpc>
            </a:pPr>
            <a:endParaRPr lang="en-US" sz="2200" dirty="0">
              <a:latin typeface="Bookman Old Style" panose="02050604050505020204" pitchFamily="18" charset="0"/>
            </a:endParaRPr>
          </a:p>
          <a:p>
            <a:pPr algn="just">
              <a:lnSpc>
                <a:spcPct val="120000"/>
              </a:lnSpc>
            </a:pPr>
            <a:r>
              <a:rPr lang="en-US" sz="2200" dirty="0">
                <a:latin typeface="Bookman Old Style" panose="02050604050505020204" pitchFamily="18" charset="0"/>
              </a:rPr>
              <a:t>One of the most important and difficult challenges in digital forensics is reconstructing the chronology of events and activities, which allows digital investigators to grasp the history of digital crime and interpret the conclusion in the form of digital evidence (Bhandari &amp; </a:t>
            </a:r>
            <a:r>
              <a:rPr lang="en-US" sz="2200" dirty="0" err="1">
                <a:latin typeface="Bookman Old Style" panose="02050604050505020204" pitchFamily="18" charset="0"/>
              </a:rPr>
              <a:t>Jusas</a:t>
            </a:r>
            <a:r>
              <a:rPr lang="en-US" sz="2200" dirty="0">
                <a:latin typeface="Bookman Old Style" panose="02050604050505020204" pitchFamily="18" charset="0"/>
              </a:rPr>
              <a:t>, 2019). </a:t>
            </a:r>
          </a:p>
        </p:txBody>
      </p:sp>
    </p:spTree>
    <p:extLst>
      <p:ext uri="{BB962C8B-B14F-4D97-AF65-F5344CB8AC3E}">
        <p14:creationId xmlns:p14="http://schemas.microsoft.com/office/powerpoint/2010/main" val="2305828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15" y="300251"/>
            <a:ext cx="11149085" cy="1405718"/>
          </a:xfrm>
        </p:spPr>
        <p:txBody>
          <a:bodyPr>
            <a:noAutofit/>
          </a:bodyPr>
          <a:lstStyle/>
          <a:p>
            <a:pPr algn="ctr"/>
            <a:r>
              <a:rPr lang="en-US" sz="3200" b="1" dirty="0">
                <a:latin typeface="Bookman Old Style" panose="02050604050505020204" pitchFamily="18" charset="0"/>
              </a:rPr>
              <a:t>CONDUCTING EVIDENCE BASED RECONSTRUCTION </a:t>
            </a:r>
          </a:p>
        </p:txBody>
      </p:sp>
      <p:sp>
        <p:nvSpPr>
          <p:cNvPr id="3" name="Content Placeholder 2"/>
          <p:cNvSpPr>
            <a:spLocks noGrp="1"/>
          </p:cNvSpPr>
          <p:nvPr>
            <p:ph idx="1"/>
          </p:nvPr>
        </p:nvSpPr>
        <p:spPr>
          <a:xfrm>
            <a:off x="846161" y="1705970"/>
            <a:ext cx="10507639" cy="5152030"/>
          </a:xfrm>
        </p:spPr>
        <p:txBody>
          <a:bodyPr>
            <a:noAutofit/>
          </a:bodyPr>
          <a:lstStyle/>
          <a:p>
            <a:pPr marL="0" indent="0">
              <a:buNone/>
            </a:pPr>
            <a:endParaRPr lang="en-US" sz="2200" dirty="0"/>
          </a:p>
          <a:p>
            <a:pPr marL="0" indent="0">
              <a:buNone/>
            </a:pPr>
            <a:endParaRPr lang="en-US" sz="2200" dirty="0"/>
          </a:p>
        </p:txBody>
      </p:sp>
      <p:pic>
        <p:nvPicPr>
          <p:cNvPr id="5" name="Picture 4"/>
          <p:cNvPicPr>
            <a:picLocks noChangeAspect="1"/>
          </p:cNvPicPr>
          <p:nvPr/>
        </p:nvPicPr>
        <p:blipFill>
          <a:blip r:embed="rId2"/>
          <a:stretch>
            <a:fillRect/>
          </a:stretch>
        </p:blipFill>
        <p:spPr>
          <a:xfrm>
            <a:off x="1117831" y="1752599"/>
            <a:ext cx="8914696" cy="4634553"/>
          </a:xfrm>
          <a:prstGeom prst="rect">
            <a:avLst/>
          </a:prstGeom>
        </p:spPr>
      </p:pic>
    </p:spTree>
    <p:extLst>
      <p:ext uri="{BB962C8B-B14F-4D97-AF65-F5344CB8AC3E}">
        <p14:creationId xmlns:p14="http://schemas.microsoft.com/office/powerpoint/2010/main" val="54215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898875" cy="885482"/>
          </a:xfrm>
        </p:spPr>
        <p:txBody>
          <a:bodyPr>
            <a:normAutofit/>
          </a:bodyPr>
          <a:lstStyle/>
          <a:p>
            <a:pPr algn="ctr"/>
            <a:r>
              <a:rPr lang="en-US" sz="4000" b="1" dirty="0">
                <a:latin typeface="Bookman Old Style" panose="02050604050505020204" pitchFamily="18" charset="0"/>
              </a:rPr>
              <a:t>RESEARCH FINDINGS vs GAPS</a:t>
            </a:r>
          </a:p>
        </p:txBody>
      </p:sp>
      <p:sp>
        <p:nvSpPr>
          <p:cNvPr id="3" name="Content Placeholder 2"/>
          <p:cNvSpPr>
            <a:spLocks noGrp="1"/>
          </p:cNvSpPr>
          <p:nvPr>
            <p:ph idx="1"/>
          </p:nvPr>
        </p:nvSpPr>
        <p:spPr>
          <a:xfrm>
            <a:off x="838200" y="1429839"/>
            <a:ext cx="10515600" cy="5039199"/>
          </a:xfrm>
        </p:spPr>
        <p:txBody>
          <a:bodyPr>
            <a:normAutofit/>
          </a:bodyPr>
          <a:lstStyle/>
          <a:p>
            <a:endParaRPr lang="en-US" dirty="0">
              <a:latin typeface="Bookman Old Style" panose="020506040505050202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091581757"/>
              </p:ext>
            </p:extLst>
          </p:nvPr>
        </p:nvGraphicFramePr>
        <p:xfrm>
          <a:off x="354842" y="1250608"/>
          <a:ext cx="11477767" cy="5491385"/>
        </p:xfrm>
        <a:graphic>
          <a:graphicData uri="http://schemas.openxmlformats.org/drawingml/2006/table">
            <a:tbl>
              <a:tblPr firstRow="1" firstCol="1" bandRow="1">
                <a:tableStyleId>{5C22544A-7EE6-4342-B048-85BDC9FD1C3A}</a:tableStyleId>
              </a:tblPr>
              <a:tblGrid>
                <a:gridCol w="3510133">
                  <a:extLst>
                    <a:ext uri="{9D8B030D-6E8A-4147-A177-3AD203B41FA5}">
                      <a16:colId xmlns:a16="http://schemas.microsoft.com/office/drawing/2014/main" val="175537982"/>
                    </a:ext>
                  </a:extLst>
                </a:gridCol>
                <a:gridCol w="3677949">
                  <a:extLst>
                    <a:ext uri="{9D8B030D-6E8A-4147-A177-3AD203B41FA5}">
                      <a16:colId xmlns:a16="http://schemas.microsoft.com/office/drawing/2014/main" val="3464562489"/>
                    </a:ext>
                  </a:extLst>
                </a:gridCol>
                <a:gridCol w="4289685">
                  <a:extLst>
                    <a:ext uri="{9D8B030D-6E8A-4147-A177-3AD203B41FA5}">
                      <a16:colId xmlns:a16="http://schemas.microsoft.com/office/drawing/2014/main" val="153491362"/>
                    </a:ext>
                  </a:extLst>
                </a:gridCol>
              </a:tblGrid>
              <a:tr h="289021">
                <a:tc>
                  <a:txBody>
                    <a:bodyPr/>
                    <a:lstStyle/>
                    <a:p>
                      <a:pPr marL="0" marR="0">
                        <a:lnSpc>
                          <a:spcPct val="107000"/>
                        </a:lnSpc>
                        <a:spcBef>
                          <a:spcPts val="0"/>
                        </a:spcBef>
                        <a:spcAft>
                          <a:spcPts val="0"/>
                        </a:spcAft>
                      </a:pPr>
                      <a:r>
                        <a:rPr lang="en-US" sz="1600" dirty="0">
                          <a:effectLst/>
                          <a:latin typeface="Bookman Old Style" panose="02050604050505020204" pitchFamily="18" charset="0"/>
                        </a:rPr>
                        <a:t>Authors </a:t>
                      </a:r>
                      <a:endParaRPr lang="en-US" sz="16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3533" marR="63533" marT="0" marB="0"/>
                </a:tc>
                <a:tc>
                  <a:txBody>
                    <a:bodyPr/>
                    <a:lstStyle/>
                    <a:p>
                      <a:pPr marL="0" marR="0">
                        <a:lnSpc>
                          <a:spcPct val="107000"/>
                        </a:lnSpc>
                        <a:spcBef>
                          <a:spcPts val="0"/>
                        </a:spcBef>
                        <a:spcAft>
                          <a:spcPts val="0"/>
                        </a:spcAft>
                      </a:pPr>
                      <a:r>
                        <a:rPr lang="en-US" sz="1600">
                          <a:effectLst/>
                          <a:latin typeface="Bookman Old Style" panose="02050604050505020204" pitchFamily="18" charset="0"/>
                        </a:rPr>
                        <a:t>FINDING</a:t>
                      </a:r>
                      <a:endParaRPr lang="en-US" sz="1600">
                        <a:effectLst/>
                        <a:latin typeface="Bookman Old Style" panose="02050604050505020204" pitchFamily="18" charset="0"/>
                        <a:ea typeface="Calibri" panose="020F0502020204030204" pitchFamily="34" charset="0"/>
                        <a:cs typeface="Times New Roman" panose="02020603050405020304" pitchFamily="18" charset="0"/>
                      </a:endParaRPr>
                    </a:p>
                  </a:txBody>
                  <a:tcPr marL="63533" marR="63533" marT="0" marB="0"/>
                </a:tc>
                <a:tc>
                  <a:txBody>
                    <a:bodyPr/>
                    <a:lstStyle/>
                    <a:p>
                      <a:pPr marL="0" marR="0">
                        <a:lnSpc>
                          <a:spcPct val="107000"/>
                        </a:lnSpc>
                        <a:spcBef>
                          <a:spcPts val="0"/>
                        </a:spcBef>
                        <a:spcAft>
                          <a:spcPts val="0"/>
                        </a:spcAft>
                      </a:pPr>
                      <a:r>
                        <a:rPr lang="en-US" sz="1600">
                          <a:effectLst/>
                          <a:latin typeface="Bookman Old Style" panose="02050604050505020204" pitchFamily="18" charset="0"/>
                        </a:rPr>
                        <a:t>GAP</a:t>
                      </a:r>
                      <a:endParaRPr lang="en-US" sz="1600">
                        <a:effectLst/>
                        <a:latin typeface="Bookman Old Style" panose="02050604050505020204" pitchFamily="18"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1079840051"/>
                  </a:ext>
                </a:extLst>
              </a:tr>
              <a:tr h="2890202">
                <a:tc>
                  <a:txBody>
                    <a:bodyPr/>
                    <a:lstStyle/>
                    <a:p>
                      <a:pPr marL="0" marR="0">
                        <a:lnSpc>
                          <a:spcPct val="107000"/>
                        </a:lnSpc>
                        <a:spcBef>
                          <a:spcPts val="0"/>
                        </a:spcBef>
                        <a:spcAft>
                          <a:spcPts val="0"/>
                        </a:spcAft>
                      </a:pPr>
                      <a:r>
                        <a:rPr lang="en-US" sz="1600" dirty="0" err="1">
                          <a:effectLst/>
                          <a:latin typeface="Bookman Old Style" panose="02050604050505020204" pitchFamily="18" charset="0"/>
                        </a:rPr>
                        <a:t>Buczak</a:t>
                      </a:r>
                      <a:r>
                        <a:rPr lang="en-US" sz="1600" dirty="0">
                          <a:effectLst/>
                          <a:latin typeface="Bookman Old Style" panose="02050604050505020204" pitchFamily="18" charset="0"/>
                        </a:rPr>
                        <a:t> and </a:t>
                      </a:r>
                      <a:r>
                        <a:rPr lang="en-US" sz="1600" dirty="0" err="1">
                          <a:effectLst/>
                          <a:latin typeface="Bookman Old Style" panose="02050604050505020204" pitchFamily="18" charset="0"/>
                        </a:rPr>
                        <a:t>Guven</a:t>
                      </a:r>
                      <a:r>
                        <a:rPr lang="en-US" sz="1600" dirty="0">
                          <a:effectLst/>
                          <a:latin typeface="Bookman Old Style" panose="02050604050505020204" pitchFamily="18" charset="0"/>
                        </a:rPr>
                        <a:t> (2017)</a:t>
                      </a:r>
                      <a:endParaRPr lang="en-US" sz="16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3533" marR="63533" marT="0" marB="0"/>
                </a:tc>
                <a:tc>
                  <a:txBody>
                    <a:bodyPr/>
                    <a:lstStyle/>
                    <a:p>
                      <a:pPr marL="0" marR="0">
                        <a:lnSpc>
                          <a:spcPct val="107000"/>
                        </a:lnSpc>
                        <a:spcBef>
                          <a:spcPts val="0"/>
                        </a:spcBef>
                        <a:spcAft>
                          <a:spcPts val="0"/>
                        </a:spcAft>
                      </a:pPr>
                      <a:r>
                        <a:rPr lang="en-US" sz="1600" dirty="0">
                          <a:effectLst/>
                          <a:latin typeface="Bookman Old Style" panose="02050604050505020204" pitchFamily="18" charset="0"/>
                        </a:rPr>
                        <a:t>The study discovered that network evaluation, machine learning and data mining approaches used to enable reconstruction had a strong association. However, he also observed that network evaluation, machine learning, and data mining technologies for intrusion detection and reconstruction are vulnerable to security risks.</a:t>
                      </a:r>
                      <a:endParaRPr lang="en-US" sz="16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3533" marR="63533" marT="0" marB="0"/>
                </a:tc>
                <a:tc>
                  <a:txBody>
                    <a:bodyPr/>
                    <a:lstStyle/>
                    <a:p>
                      <a:pPr marL="0" marR="0">
                        <a:lnSpc>
                          <a:spcPct val="107000"/>
                        </a:lnSpc>
                        <a:spcBef>
                          <a:spcPts val="0"/>
                        </a:spcBef>
                        <a:spcAft>
                          <a:spcPts val="0"/>
                        </a:spcAft>
                      </a:pPr>
                      <a:r>
                        <a:rPr lang="en-US" sz="1600" dirty="0">
                          <a:effectLst/>
                          <a:latin typeface="Bookman Old Style" panose="02050604050505020204" pitchFamily="18" charset="0"/>
                        </a:rPr>
                        <a:t>He did not precisely identify the link between the two, nor did he offer particular solutions or remedies to the problems.</a:t>
                      </a:r>
                      <a:endParaRPr lang="en-US" sz="16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1379097163"/>
                  </a:ext>
                </a:extLst>
              </a:tr>
              <a:tr h="2312162">
                <a:tc>
                  <a:txBody>
                    <a:bodyPr/>
                    <a:lstStyle/>
                    <a:p>
                      <a:pPr marL="0" marR="0">
                        <a:lnSpc>
                          <a:spcPct val="107000"/>
                        </a:lnSpc>
                        <a:spcBef>
                          <a:spcPts val="0"/>
                        </a:spcBef>
                        <a:spcAft>
                          <a:spcPts val="0"/>
                        </a:spcAft>
                      </a:pPr>
                      <a:r>
                        <a:rPr lang="en-US" sz="1600">
                          <a:effectLst/>
                          <a:latin typeface="Bookman Old Style" panose="02050604050505020204" pitchFamily="18" charset="0"/>
                        </a:rPr>
                        <a:t>Jean-Paul et al., (2021)</a:t>
                      </a:r>
                      <a:endParaRPr lang="en-US" sz="1600">
                        <a:effectLst/>
                        <a:latin typeface="Bookman Old Style" panose="02050604050505020204" pitchFamily="18" charset="0"/>
                        <a:ea typeface="Calibri" panose="020F0502020204030204" pitchFamily="34" charset="0"/>
                        <a:cs typeface="Times New Roman" panose="02020603050405020304" pitchFamily="18" charset="0"/>
                      </a:endParaRPr>
                    </a:p>
                  </a:txBody>
                  <a:tcPr marL="63533" marR="63533" marT="0" marB="0"/>
                </a:tc>
                <a:tc>
                  <a:txBody>
                    <a:bodyPr/>
                    <a:lstStyle/>
                    <a:p>
                      <a:pPr marL="0" marR="0">
                        <a:lnSpc>
                          <a:spcPct val="107000"/>
                        </a:lnSpc>
                        <a:spcBef>
                          <a:spcPts val="0"/>
                        </a:spcBef>
                        <a:spcAft>
                          <a:spcPts val="0"/>
                        </a:spcAft>
                      </a:pPr>
                      <a:r>
                        <a:rPr lang="en-US" sz="1600" dirty="0">
                          <a:effectLst/>
                          <a:latin typeface="Bookman Old Style" panose="02050604050505020204" pitchFamily="18" charset="0"/>
                        </a:rPr>
                        <a:t>The study uncovered forensics approaches, including computer, mobile, network, cloud, digital, malware, and e-mail forensics, as well as anti-forensics strategies and activities which help build evidence for reconstruction purposes.</a:t>
                      </a:r>
                      <a:endParaRPr lang="en-US" sz="16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3533" marR="63533" marT="0" marB="0"/>
                </a:tc>
                <a:tc>
                  <a:txBody>
                    <a:bodyPr/>
                    <a:lstStyle/>
                    <a:p>
                      <a:pPr marL="0" marR="0">
                        <a:lnSpc>
                          <a:spcPct val="107000"/>
                        </a:lnSpc>
                        <a:spcBef>
                          <a:spcPts val="0"/>
                        </a:spcBef>
                        <a:spcAft>
                          <a:spcPts val="0"/>
                        </a:spcAft>
                      </a:pPr>
                      <a:r>
                        <a:rPr lang="en-US" sz="1600" dirty="0">
                          <a:effectLst/>
                          <a:latin typeface="Bookman Old Style" panose="02050604050505020204" pitchFamily="18" charset="0"/>
                        </a:rPr>
                        <a:t>The study failed to discuss describe how each approach help evidence based reconstruction individually. </a:t>
                      </a:r>
                      <a:endParaRPr lang="en-US" sz="16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3456636971"/>
                  </a:ext>
                </a:extLst>
              </a:tr>
            </a:tbl>
          </a:graphicData>
        </a:graphic>
      </p:graphicFrame>
    </p:spTree>
    <p:extLst>
      <p:ext uri="{BB962C8B-B14F-4D97-AF65-F5344CB8AC3E}">
        <p14:creationId xmlns:p14="http://schemas.microsoft.com/office/powerpoint/2010/main" val="4270159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man Old Style" panose="02050604050505020204" pitchFamily="18" charset="0"/>
              </a:rPr>
              <a:t>RECOMMENDATION FOR POLICY &amp; PRACTICE</a:t>
            </a:r>
          </a:p>
        </p:txBody>
      </p:sp>
      <p:sp>
        <p:nvSpPr>
          <p:cNvPr id="3" name="Content Placeholder 2"/>
          <p:cNvSpPr>
            <a:spLocks noGrp="1"/>
          </p:cNvSpPr>
          <p:nvPr>
            <p:ph idx="1"/>
          </p:nvPr>
        </p:nvSpPr>
        <p:spPr/>
        <p:txBody>
          <a:bodyPr/>
          <a:lstStyle/>
          <a:p>
            <a:r>
              <a:rPr lang="en-US" dirty="0">
                <a:latin typeface="Bookman Old Style" panose="02050604050505020204" pitchFamily="18" charset="0"/>
              </a:rPr>
              <a:t>Digital forensic investigators should be encouraged through training and be informed of evidence based reconstruction that enhance investigation techniques especially for the police. This will prevent future cybercrime. </a:t>
            </a:r>
          </a:p>
          <a:p>
            <a:endParaRPr lang="en-US" dirty="0">
              <a:latin typeface="Bookman Old Style" panose="02050604050505020204" pitchFamily="18" charset="0"/>
            </a:endParaRPr>
          </a:p>
          <a:p>
            <a:r>
              <a:rPr lang="en-US" dirty="0">
                <a:latin typeface="Bookman Old Style" panose="02050604050505020204" pitchFamily="18" charset="0"/>
              </a:rPr>
              <a:t>There is the need for policies that ensure investment in Digital forensic reconstruction tools that enhance evidence gathering. </a:t>
            </a:r>
          </a:p>
        </p:txBody>
      </p:sp>
    </p:spTree>
    <p:extLst>
      <p:ext uri="{BB962C8B-B14F-4D97-AF65-F5344CB8AC3E}">
        <p14:creationId xmlns:p14="http://schemas.microsoft.com/office/powerpoint/2010/main" val="2247769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Bookman Old Style" panose="02050604050505020204" pitchFamily="18" charset="0"/>
              </a:rPr>
              <a:t>DIRECTION FOR FURTHER WORK</a:t>
            </a:r>
          </a:p>
        </p:txBody>
      </p:sp>
      <p:sp>
        <p:nvSpPr>
          <p:cNvPr id="3" name="Content Placeholder 2"/>
          <p:cNvSpPr>
            <a:spLocks noGrp="1"/>
          </p:cNvSpPr>
          <p:nvPr>
            <p:ph idx="1"/>
          </p:nvPr>
        </p:nvSpPr>
        <p:spPr>
          <a:xfrm>
            <a:off x="838200" y="2074460"/>
            <a:ext cx="10515599" cy="4102503"/>
          </a:xfrm>
        </p:spPr>
        <p:txBody>
          <a:bodyPr/>
          <a:lstStyle/>
          <a:p>
            <a:pPr marL="0" indent="0" algn="just">
              <a:buNone/>
            </a:pPr>
            <a:r>
              <a:rPr lang="en-US" dirty="0">
                <a:latin typeface="Bookman Old Style" panose="02050604050505020204" pitchFamily="18" charset="0"/>
              </a:rPr>
              <a:t>Further research is needed in the application of more evidence based methods in machine-learning-based techniques, as well as a variety of privacy-preserving solutions to prevent any evidence change caused by anti-forensics activities.</a:t>
            </a:r>
          </a:p>
        </p:txBody>
      </p:sp>
    </p:spTree>
    <p:extLst>
      <p:ext uri="{BB962C8B-B14F-4D97-AF65-F5344CB8AC3E}">
        <p14:creationId xmlns:p14="http://schemas.microsoft.com/office/powerpoint/2010/main" val="3730163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Bookman Old Style" panose="02050604050505020204" pitchFamily="18" charset="0"/>
              </a:rPr>
              <a:t>QUESTIONS AND CONTRIBUTIONS</a:t>
            </a:r>
          </a:p>
        </p:txBody>
      </p:sp>
      <p:pic>
        <p:nvPicPr>
          <p:cNvPr id="4" name="Content Placeholder 2"/>
          <p:cNvPicPr>
            <a:picLocks noGrp="1" noChangeAspect="1"/>
          </p:cNvPicPr>
          <p:nvPr>
            <p:ph idx="1"/>
          </p:nvPr>
        </p:nvPicPr>
        <p:blipFill rotWithShape="1">
          <a:blip r:embed="rId2"/>
          <a:srcRect b="15233"/>
          <a:stretch/>
        </p:blipFill>
        <p:spPr>
          <a:xfrm>
            <a:off x="3486749" y="2238233"/>
            <a:ext cx="5329705" cy="4148919"/>
          </a:xfrm>
          <a:prstGeom prst="rect">
            <a:avLst/>
          </a:prstGeom>
        </p:spPr>
      </p:pic>
    </p:spTree>
    <p:extLst>
      <p:ext uri="{BB962C8B-B14F-4D97-AF65-F5344CB8AC3E}">
        <p14:creationId xmlns:p14="http://schemas.microsoft.com/office/powerpoint/2010/main" val="1744136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3081" y="259307"/>
            <a:ext cx="10930719" cy="5917656"/>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sz="8000" b="1" dirty="0">
                <a:latin typeface="Bookman Old Style" panose="02050604050505020204" pitchFamily="18" charset="0"/>
              </a:rPr>
              <a:t>THANK YOU</a:t>
            </a:r>
          </a:p>
        </p:txBody>
      </p:sp>
    </p:spTree>
    <p:extLst>
      <p:ext uri="{BB962C8B-B14F-4D97-AF65-F5344CB8AC3E}">
        <p14:creationId xmlns:p14="http://schemas.microsoft.com/office/powerpoint/2010/main" val="3944427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303</TotalTime>
  <Words>376</Words>
  <Application>Microsoft Office PowerPoint</Application>
  <PresentationFormat>Widescreen</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INTRODUCTION</vt:lpstr>
      <vt:lpstr>CONDUCTING EVIDENCE BASED RECONSTRUCTION </vt:lpstr>
      <vt:lpstr>RESEARCH FINDINGS vs GAPS</vt:lpstr>
      <vt:lpstr>RECOMMENDATION FOR POLICY &amp; PRACTICE</vt:lpstr>
      <vt:lpstr>DIRECTION FOR FURTHER WORK</vt:lpstr>
      <vt:lpstr>QUESTIONS AND CONTRIBUTIONS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Ellen A Abanga</dc:creator>
  <cp:lastModifiedBy>Unknown User</cp:lastModifiedBy>
  <cp:revision>52</cp:revision>
  <dcterms:created xsi:type="dcterms:W3CDTF">2022-05-22T19:20:30Z</dcterms:created>
  <dcterms:modified xsi:type="dcterms:W3CDTF">2022-06-27T12:17:10Z</dcterms:modified>
</cp:coreProperties>
</file>