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77"/>
  </p:notesMasterIdLst>
  <p:sldIdLst>
    <p:sldId id="256" r:id="rId2"/>
    <p:sldId id="310" r:id="rId3"/>
    <p:sldId id="320" r:id="rId4"/>
    <p:sldId id="321" r:id="rId5"/>
    <p:sldId id="382" r:id="rId6"/>
    <p:sldId id="257" r:id="rId7"/>
    <p:sldId id="327" r:id="rId8"/>
    <p:sldId id="329" r:id="rId9"/>
    <p:sldId id="386" r:id="rId10"/>
    <p:sldId id="314" r:id="rId11"/>
    <p:sldId id="343" r:id="rId12"/>
    <p:sldId id="379" r:id="rId13"/>
    <p:sldId id="380" r:id="rId14"/>
    <p:sldId id="268" r:id="rId15"/>
    <p:sldId id="383" r:id="rId16"/>
    <p:sldId id="378" r:id="rId17"/>
    <p:sldId id="377" r:id="rId18"/>
    <p:sldId id="322" r:id="rId19"/>
    <p:sldId id="389" r:id="rId20"/>
    <p:sldId id="384" r:id="rId21"/>
    <p:sldId id="373" r:id="rId22"/>
    <p:sldId id="374" r:id="rId23"/>
    <p:sldId id="280" r:id="rId24"/>
    <p:sldId id="390" r:id="rId25"/>
    <p:sldId id="281" r:id="rId26"/>
    <p:sldId id="353" r:id="rId27"/>
    <p:sldId id="354" r:id="rId28"/>
    <p:sldId id="355" r:id="rId29"/>
    <p:sldId id="356" r:id="rId30"/>
    <p:sldId id="331" r:id="rId31"/>
    <p:sldId id="333" r:id="rId32"/>
    <p:sldId id="391" r:id="rId33"/>
    <p:sldId id="335" r:id="rId34"/>
    <p:sldId id="336" r:id="rId35"/>
    <p:sldId id="339" r:id="rId36"/>
    <p:sldId id="340" r:id="rId37"/>
    <p:sldId id="337" r:id="rId38"/>
    <p:sldId id="346" r:id="rId39"/>
    <p:sldId id="345" r:id="rId40"/>
    <p:sldId id="347" r:id="rId41"/>
    <p:sldId id="348" r:id="rId42"/>
    <p:sldId id="392" r:id="rId43"/>
    <p:sldId id="349" r:id="rId44"/>
    <p:sldId id="350" r:id="rId45"/>
    <p:sldId id="357" r:id="rId46"/>
    <p:sldId id="351" r:id="rId47"/>
    <p:sldId id="352" r:id="rId48"/>
    <p:sldId id="344" r:id="rId49"/>
    <p:sldId id="359" r:id="rId50"/>
    <p:sldId id="360" r:id="rId51"/>
    <p:sldId id="364" r:id="rId52"/>
    <p:sldId id="365" r:id="rId53"/>
    <p:sldId id="362" r:id="rId54"/>
    <p:sldId id="358" r:id="rId55"/>
    <p:sldId id="381" r:id="rId56"/>
    <p:sldId id="323" r:id="rId57"/>
    <p:sldId id="367" r:id="rId58"/>
    <p:sldId id="278" r:id="rId59"/>
    <p:sldId id="387" r:id="rId60"/>
    <p:sldId id="368" r:id="rId61"/>
    <p:sldId id="369" r:id="rId62"/>
    <p:sldId id="311" r:id="rId63"/>
    <p:sldId id="324" r:id="rId64"/>
    <p:sldId id="393" r:id="rId65"/>
    <p:sldId id="313" r:id="rId66"/>
    <p:sldId id="325" r:id="rId67"/>
    <p:sldId id="394" r:id="rId68"/>
    <p:sldId id="326" r:id="rId69"/>
    <p:sldId id="293" r:id="rId70"/>
    <p:sldId id="395" r:id="rId71"/>
    <p:sldId id="396" r:id="rId72"/>
    <p:sldId id="372" r:id="rId73"/>
    <p:sldId id="376" r:id="rId74"/>
    <p:sldId id="388" r:id="rId75"/>
    <p:sldId id="290" r:id="rId76"/>
  </p:sldIdLst>
  <p:sldSz cx="12190413"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348034373651" initials="2" lastIdx="1" clrIdx="0">
    <p:extLst>
      <p:ext uri="{19B8F6BF-5375-455C-9EA6-DF929625EA0E}">
        <p15:presenceInfo xmlns:p15="http://schemas.microsoft.com/office/powerpoint/2012/main" userId="b37fc9cf9be30e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6373"/>
    <a:srgbClr val="555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96" autoAdjust="0"/>
    <p:restoredTop sz="94660"/>
  </p:normalViewPr>
  <p:slideViewPr>
    <p:cSldViewPr>
      <p:cViewPr varScale="1">
        <p:scale>
          <a:sx n="69" d="100"/>
          <a:sy n="69" d="100"/>
        </p:scale>
        <p:origin x="46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6AB40-3EBE-495B-BF51-6C50459E130B}" type="datetimeFigureOut">
              <a:rPr lang="fr-FR" smtClean="0"/>
              <a:t>22/03/2020</a:t>
            </a:fld>
            <a:endParaRPr lang="fr-F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BC833-62A9-4961-AAF4-EC6DE2668464}" type="slidenum">
              <a:rPr lang="fr-FR" smtClean="0"/>
              <a:t>‹#›</a:t>
            </a:fld>
            <a:endParaRPr lang="fr-FR"/>
          </a:p>
        </p:txBody>
      </p:sp>
    </p:spTree>
    <p:extLst>
      <p:ext uri="{BB962C8B-B14F-4D97-AF65-F5344CB8AC3E}">
        <p14:creationId xmlns:p14="http://schemas.microsoft.com/office/powerpoint/2010/main" val="902143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9797EA4-1B85-44A5-A410-081E26BB1016}" type="slidenum">
              <a:rPr lang="fr-FR" smtClean="0"/>
              <a:t>33</a:t>
            </a:fld>
            <a:endParaRPr lang="fr-FR"/>
          </a:p>
        </p:txBody>
      </p:sp>
    </p:spTree>
    <p:extLst>
      <p:ext uri="{BB962C8B-B14F-4D97-AF65-F5344CB8AC3E}">
        <p14:creationId xmlns:p14="http://schemas.microsoft.com/office/powerpoint/2010/main" val="4073263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9132643" y="0"/>
            <a:ext cx="3057770" cy="6858000"/>
          </a:xfrm>
          <a:prstGeom prst="rect">
            <a:avLst/>
          </a:prstGeom>
        </p:spPr>
      </p:pic>
      <p:sp>
        <p:nvSpPr>
          <p:cNvPr id="3" name="Subtitle 2"/>
          <p:cNvSpPr>
            <a:spLocks noGrp="1"/>
          </p:cNvSpPr>
          <p:nvPr>
            <p:ph type="subTitle" idx="1"/>
          </p:nvPr>
        </p:nvSpPr>
        <p:spPr>
          <a:xfrm>
            <a:off x="3250777" y="3581400"/>
            <a:ext cx="5282512"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Title 15"/>
          <p:cNvSpPr>
            <a:spLocks noGrp="1"/>
          </p:cNvSpPr>
          <p:nvPr>
            <p:ph type="title"/>
          </p:nvPr>
        </p:nvSpPr>
        <p:spPr>
          <a:xfrm>
            <a:off x="3250777" y="1447800"/>
            <a:ext cx="5282512" cy="2133600"/>
          </a:xfrm>
        </p:spPr>
        <p:txBody>
          <a:bodyPr anchor="b"/>
          <a:lstStyle/>
          <a:p>
            <a:r>
              <a:rPr lang="en-US"/>
              <a:t>Click to edit Master title style</a:t>
            </a:r>
            <a:endParaRPr lang="en-US" dirty="0"/>
          </a:p>
        </p:txBody>
      </p:sp>
      <p:sp>
        <p:nvSpPr>
          <p:cNvPr id="13" name="Date Placeholder 12"/>
          <p:cNvSpPr>
            <a:spLocks noGrp="1"/>
          </p:cNvSpPr>
          <p:nvPr>
            <p:ph type="dt" sz="half" idx="10"/>
          </p:nvPr>
        </p:nvSpPr>
        <p:spPr>
          <a:xfrm>
            <a:off x="4776696" y="6426202"/>
            <a:ext cx="3758709" cy="126999"/>
          </a:xfrm>
        </p:spPr>
        <p:txBody>
          <a:bodyPr/>
          <a:lstStyle/>
          <a:p>
            <a:fld id="{E8AA9DDC-F4BB-4D19-8C14-5DD7BCF7BFD1}" type="datetimeFigureOut">
              <a:rPr lang="fr-FR" smtClean="0"/>
              <a:t>22/03/2020</a:t>
            </a:fld>
            <a:endParaRPr lang="fr-FR"/>
          </a:p>
        </p:txBody>
      </p:sp>
      <p:sp>
        <p:nvSpPr>
          <p:cNvPr id="14" name="Slide Number Placeholder 13"/>
          <p:cNvSpPr>
            <a:spLocks noGrp="1"/>
          </p:cNvSpPr>
          <p:nvPr>
            <p:ph type="sldNum" sz="quarter" idx="11"/>
          </p:nvPr>
        </p:nvSpPr>
        <p:spPr>
          <a:xfrm>
            <a:off x="8552188" y="6400800"/>
            <a:ext cx="609521" cy="152400"/>
          </a:xfrm>
        </p:spPr>
        <p:txBody>
          <a:bodyPr/>
          <a:lstStyle>
            <a:lvl1pPr algn="r">
              <a:defRPr/>
            </a:lvl1pPr>
          </a:lstStyle>
          <a:p>
            <a:fld id="{67E4D9FE-2EEA-4821-83C5-4E73B66EAFEC}" type="slidenum">
              <a:rPr lang="fr-FR" smtClean="0"/>
              <a:t>‹#›</a:t>
            </a:fld>
            <a:endParaRPr lang="fr-FR"/>
          </a:p>
        </p:txBody>
      </p:sp>
      <p:sp>
        <p:nvSpPr>
          <p:cNvPr id="15" name="Footer Placeholder 14"/>
          <p:cNvSpPr>
            <a:spLocks noGrp="1"/>
          </p:cNvSpPr>
          <p:nvPr>
            <p:ph type="ftr" sz="quarter" idx="12"/>
          </p:nvPr>
        </p:nvSpPr>
        <p:spPr>
          <a:xfrm>
            <a:off x="4774579" y="6296248"/>
            <a:ext cx="3760826" cy="152400"/>
          </a:xfrm>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E8AA9DDC-F4BB-4D19-8C14-5DD7BCF7BFD1}" type="datetimeFigureOut">
              <a:rPr lang="fr-FR" smtClean="0"/>
              <a:t>22/03/2020</a:t>
            </a:fld>
            <a:endParaRPr lang="fr-FR"/>
          </a:p>
        </p:txBody>
      </p:sp>
      <p:sp>
        <p:nvSpPr>
          <p:cNvPr id="14" name="Slide Number Placeholder 13"/>
          <p:cNvSpPr>
            <a:spLocks noGrp="1"/>
          </p:cNvSpPr>
          <p:nvPr>
            <p:ph type="sldNum" sz="quarter" idx="11"/>
          </p:nvPr>
        </p:nvSpPr>
        <p:spPr/>
        <p:txBody>
          <a:bodyPr/>
          <a:lstStyle/>
          <a:p>
            <a:fld id="{67E4D9FE-2EEA-4821-83C5-4E73B66EAFEC}" type="slidenum">
              <a:rPr lang="fr-FR" smtClean="0"/>
              <a:t>‹#›</a:t>
            </a:fld>
            <a:endParaRPr lang="fr-FR"/>
          </a:p>
        </p:txBody>
      </p:sp>
      <p:sp>
        <p:nvSpPr>
          <p:cNvPr id="15" name="Footer Placeholder 14"/>
          <p:cNvSpPr>
            <a:spLocks noGrp="1"/>
          </p:cNvSpPr>
          <p:nvPr>
            <p:ph type="ftr" sz="quarter" idx="12"/>
          </p:nvPr>
        </p:nvSpPr>
        <p:spPr/>
        <p:txBody>
          <a:bodyPr/>
          <a:lstStyle/>
          <a:p>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12"/>
          <p:cNvSpPr>
            <a:spLocks noGrp="1"/>
          </p:cNvSpPr>
          <p:nvPr>
            <p:ph type="dt" sz="half" idx="10"/>
          </p:nvPr>
        </p:nvSpPr>
        <p:spPr/>
        <p:txBody>
          <a:bodyPr/>
          <a:lstStyle/>
          <a:p>
            <a:fld id="{E8AA9DDC-F4BB-4D19-8C14-5DD7BCF7BFD1}" type="datetimeFigureOut">
              <a:rPr lang="fr-FR" smtClean="0"/>
              <a:t>22/03/2020</a:t>
            </a:fld>
            <a:endParaRPr lang="fr-FR"/>
          </a:p>
        </p:txBody>
      </p:sp>
      <p:sp>
        <p:nvSpPr>
          <p:cNvPr id="14" name="Slide Number Placeholder 13"/>
          <p:cNvSpPr>
            <a:spLocks noGrp="1"/>
          </p:cNvSpPr>
          <p:nvPr>
            <p:ph type="sldNum" sz="quarter" idx="11"/>
          </p:nvPr>
        </p:nvSpPr>
        <p:spPr/>
        <p:txBody>
          <a:bodyPr/>
          <a:lstStyle/>
          <a:p>
            <a:fld id="{67E4D9FE-2EEA-4821-83C5-4E73B66EAFEC}" type="slidenum">
              <a:rPr lang="fr-FR" smtClean="0"/>
              <a:t>‹#›</a:t>
            </a:fld>
            <a:endParaRPr lang="fr-FR"/>
          </a:p>
        </p:txBody>
      </p:sp>
      <p:sp>
        <p:nvSpPr>
          <p:cNvPr id="15" name="Footer Placeholder 14"/>
          <p:cNvSpPr>
            <a:spLocks noGrp="1"/>
          </p:cNvSpPr>
          <p:nvPr>
            <p:ph type="ftr" sz="quarter" idx="12"/>
          </p:nvPr>
        </p:nvSpPr>
        <p:spPr/>
        <p:txBody>
          <a:bodyPr/>
          <a:lstStyle/>
          <a:p>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21" y="457201"/>
            <a:ext cx="4876165" cy="5714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10" name="Date Placeholder 9"/>
          <p:cNvSpPr>
            <a:spLocks noGrp="1"/>
          </p:cNvSpPr>
          <p:nvPr>
            <p:ph type="dt" sz="half" idx="10"/>
          </p:nvPr>
        </p:nvSpPr>
        <p:spPr/>
        <p:txBody>
          <a:bodyPr/>
          <a:lstStyle/>
          <a:p>
            <a:fld id="{E8AA9DDC-F4BB-4D19-8C14-5DD7BCF7BFD1}" type="datetimeFigureOut">
              <a:rPr lang="fr-FR" smtClean="0"/>
              <a:t>22/03/2020</a:t>
            </a:fld>
            <a:endParaRPr lang="fr-FR"/>
          </a:p>
        </p:txBody>
      </p:sp>
      <p:sp>
        <p:nvSpPr>
          <p:cNvPr id="11" name="Slide Number Placeholder 10"/>
          <p:cNvSpPr>
            <a:spLocks noGrp="1"/>
          </p:cNvSpPr>
          <p:nvPr>
            <p:ph type="sldNum" sz="quarter" idx="11"/>
          </p:nvPr>
        </p:nvSpPr>
        <p:spPr/>
        <p:txBody>
          <a:bodyPr/>
          <a:lstStyle/>
          <a:p>
            <a:fld id="{67E4D9FE-2EEA-4821-83C5-4E73B66EAFEC}" type="slidenum">
              <a:rPr lang="fr-FR" smtClean="0"/>
              <a:t>‹#›</a:t>
            </a:fld>
            <a:endParaRPr lang="fr-FR"/>
          </a:p>
        </p:txBody>
      </p:sp>
      <p:sp>
        <p:nvSpPr>
          <p:cNvPr id="12" name="Footer Placeholder 11"/>
          <p:cNvSpPr>
            <a:spLocks noGrp="1"/>
          </p:cNvSpPr>
          <p:nvPr>
            <p:ph type="ftr" sz="quarter" idx="12"/>
          </p:nvPr>
        </p:nvSpPr>
        <p:spPr/>
        <p:txBody>
          <a:bodyPr/>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9142810" y="0"/>
            <a:ext cx="3057770" cy="6858000"/>
          </a:xfrm>
          <a:prstGeom prst="rect">
            <a:avLst/>
          </a:prstGeom>
        </p:spPr>
      </p:pic>
      <p:sp>
        <p:nvSpPr>
          <p:cNvPr id="12" name="Date Placeholder 11"/>
          <p:cNvSpPr>
            <a:spLocks noGrp="1"/>
          </p:cNvSpPr>
          <p:nvPr>
            <p:ph type="dt" sz="half" idx="10"/>
          </p:nvPr>
        </p:nvSpPr>
        <p:spPr>
          <a:xfrm>
            <a:off x="1119572" y="6426202"/>
            <a:ext cx="3758709" cy="126999"/>
          </a:xfrm>
        </p:spPr>
        <p:txBody>
          <a:bodyPr/>
          <a:lstStyle/>
          <a:p>
            <a:fld id="{E8AA9DDC-F4BB-4D19-8C14-5DD7BCF7BFD1}" type="datetimeFigureOut">
              <a:rPr lang="fr-FR" smtClean="0"/>
              <a:t>22/03/2020</a:t>
            </a:fld>
            <a:endParaRPr lang="fr-FR"/>
          </a:p>
        </p:txBody>
      </p:sp>
      <p:sp>
        <p:nvSpPr>
          <p:cNvPr id="13" name="Slide Number Placeholder 12"/>
          <p:cNvSpPr>
            <a:spLocks noGrp="1"/>
          </p:cNvSpPr>
          <p:nvPr>
            <p:ph type="sldNum" sz="quarter" idx="11"/>
          </p:nvPr>
        </p:nvSpPr>
        <p:spPr>
          <a:xfrm>
            <a:off x="5487803" y="6400800"/>
            <a:ext cx="711107" cy="152400"/>
          </a:xfrm>
        </p:spPr>
        <p:txBody>
          <a:bodyPr/>
          <a:lstStyle/>
          <a:p>
            <a:fld id="{67E4D9FE-2EEA-4821-83C5-4E73B66EAFEC}" type="slidenum">
              <a:rPr lang="fr-FR" smtClean="0"/>
              <a:t>‹#›</a:t>
            </a:fld>
            <a:endParaRPr lang="fr-FR"/>
          </a:p>
        </p:txBody>
      </p:sp>
      <p:sp>
        <p:nvSpPr>
          <p:cNvPr id="14" name="Footer Placeholder 13"/>
          <p:cNvSpPr>
            <a:spLocks noGrp="1"/>
          </p:cNvSpPr>
          <p:nvPr>
            <p:ph type="ftr" sz="quarter" idx="12"/>
          </p:nvPr>
        </p:nvSpPr>
        <p:spPr>
          <a:xfrm>
            <a:off x="1117455" y="6296248"/>
            <a:ext cx="3760826" cy="152400"/>
          </a:xfrm>
        </p:spPr>
        <p:txBody>
          <a:bodyPr/>
          <a:lstStyle/>
          <a:p>
            <a:endParaRPr lang="fr-FR"/>
          </a:p>
        </p:txBody>
      </p:sp>
      <p:sp>
        <p:nvSpPr>
          <p:cNvPr id="15" name="Title 14"/>
          <p:cNvSpPr>
            <a:spLocks noGrp="1"/>
          </p:cNvSpPr>
          <p:nvPr>
            <p:ph type="title"/>
          </p:nvPr>
        </p:nvSpPr>
        <p:spPr>
          <a:xfrm>
            <a:off x="609520" y="1828800"/>
            <a:ext cx="4266645" cy="1752600"/>
          </a:xfrm>
        </p:spPr>
        <p:txBody>
          <a:bodyPr anchor="b"/>
          <a:lstStyle/>
          <a:p>
            <a:r>
              <a:rPr lang="en-US"/>
              <a:t>Click to edit Master title style</a:t>
            </a:r>
          </a:p>
        </p:txBody>
      </p:sp>
      <p:sp>
        <p:nvSpPr>
          <p:cNvPr id="3" name="Text Placeholder 2"/>
          <p:cNvSpPr>
            <a:spLocks noGrp="1"/>
          </p:cNvSpPr>
          <p:nvPr>
            <p:ph type="body" sz="quarter" idx="13"/>
          </p:nvPr>
        </p:nvSpPr>
        <p:spPr>
          <a:xfrm>
            <a:off x="609521" y="3578225"/>
            <a:ext cx="4266971"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21" y="3429000"/>
            <a:ext cx="4165058"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21" y="457200"/>
            <a:ext cx="4165058"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501553" y="457201"/>
            <a:ext cx="3758711" cy="5714999"/>
          </a:xfrm>
        </p:spPr>
        <p:txBody>
          <a:bodyPr/>
          <a:lstStyle/>
          <a:p>
            <a:r>
              <a:rPr lang="en-US"/>
              <a:t>Click to edit Master title style</a:t>
            </a:r>
          </a:p>
        </p:txBody>
      </p:sp>
      <p:sp>
        <p:nvSpPr>
          <p:cNvPr id="9" name="Date Placeholder 8"/>
          <p:cNvSpPr>
            <a:spLocks noGrp="1"/>
          </p:cNvSpPr>
          <p:nvPr>
            <p:ph type="dt" sz="half" idx="10"/>
          </p:nvPr>
        </p:nvSpPr>
        <p:spPr/>
        <p:txBody>
          <a:bodyPr/>
          <a:lstStyle/>
          <a:p>
            <a:fld id="{E8AA9DDC-F4BB-4D19-8C14-5DD7BCF7BFD1}" type="datetimeFigureOut">
              <a:rPr lang="fr-FR" smtClean="0"/>
              <a:t>22/03/2020</a:t>
            </a:fld>
            <a:endParaRPr lang="fr-FR"/>
          </a:p>
        </p:txBody>
      </p:sp>
      <p:sp>
        <p:nvSpPr>
          <p:cNvPr id="13" name="Slide Number Placeholder 12"/>
          <p:cNvSpPr>
            <a:spLocks noGrp="1"/>
          </p:cNvSpPr>
          <p:nvPr>
            <p:ph type="sldNum" sz="quarter" idx="11"/>
          </p:nvPr>
        </p:nvSpPr>
        <p:spPr/>
        <p:txBody>
          <a:bodyPr/>
          <a:lstStyle/>
          <a:p>
            <a:fld id="{67E4D9FE-2EEA-4821-83C5-4E73B66EAFEC}" type="slidenum">
              <a:rPr lang="fr-FR" smtClean="0"/>
              <a:t>‹#›</a:t>
            </a:fld>
            <a:endParaRPr lang="fr-FR"/>
          </a:p>
        </p:txBody>
      </p:sp>
      <p:sp>
        <p:nvSpPr>
          <p:cNvPr id="14" name="Footer Placeholder 13"/>
          <p:cNvSpPr>
            <a:spLocks noGrp="1"/>
          </p:cNvSpPr>
          <p:nvPr>
            <p:ph type="ftr" sz="quarter" idx="12"/>
          </p:nvPr>
        </p:nvSpPr>
        <p:spPr/>
        <p:txBody>
          <a:bodyPr/>
          <a:lstStyle/>
          <a:p>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521" y="275238"/>
            <a:ext cx="4774578"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675288"/>
            <a:ext cx="4774578"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520" y="3429000"/>
            <a:ext cx="4774578"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520" y="3840162"/>
            <a:ext cx="4774578"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6501553" y="457201"/>
            <a:ext cx="3758711" cy="5714999"/>
          </a:xfrm>
        </p:spPr>
        <p:txBody>
          <a:bodyPr/>
          <a:lstStyle/>
          <a:p>
            <a:r>
              <a:rPr lang="en-US"/>
              <a:t>Click to edit Master title style</a:t>
            </a:r>
          </a:p>
        </p:txBody>
      </p:sp>
      <p:sp>
        <p:nvSpPr>
          <p:cNvPr id="12" name="Date Placeholder 11"/>
          <p:cNvSpPr>
            <a:spLocks noGrp="1"/>
          </p:cNvSpPr>
          <p:nvPr>
            <p:ph type="dt" sz="half" idx="10"/>
          </p:nvPr>
        </p:nvSpPr>
        <p:spPr/>
        <p:txBody>
          <a:bodyPr/>
          <a:lstStyle/>
          <a:p>
            <a:fld id="{E8AA9DDC-F4BB-4D19-8C14-5DD7BCF7BFD1}" type="datetimeFigureOut">
              <a:rPr lang="fr-FR" smtClean="0"/>
              <a:t>22/03/2020</a:t>
            </a:fld>
            <a:endParaRPr lang="fr-FR"/>
          </a:p>
        </p:txBody>
      </p:sp>
      <p:sp>
        <p:nvSpPr>
          <p:cNvPr id="14" name="Slide Number Placeholder 13"/>
          <p:cNvSpPr>
            <a:spLocks noGrp="1"/>
          </p:cNvSpPr>
          <p:nvPr>
            <p:ph type="sldNum" sz="quarter" idx="11"/>
          </p:nvPr>
        </p:nvSpPr>
        <p:spPr/>
        <p:txBody>
          <a:bodyPr/>
          <a:lstStyle/>
          <a:p>
            <a:fld id="{67E4D9FE-2EEA-4821-83C5-4E73B66EAFEC}" type="slidenum">
              <a:rPr lang="fr-FR" smtClean="0"/>
              <a:t>‹#›</a:t>
            </a:fld>
            <a:endParaRPr lang="fr-FR"/>
          </a:p>
        </p:txBody>
      </p:sp>
      <p:sp>
        <p:nvSpPr>
          <p:cNvPr id="16" name="Footer Placeholder 15"/>
          <p:cNvSpPr>
            <a:spLocks noGrp="1"/>
          </p:cNvSpPr>
          <p:nvPr>
            <p:ph type="ftr" sz="quarter" idx="12"/>
          </p:nvPr>
        </p:nvSpPr>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77752" y="457200"/>
            <a:ext cx="5282512" cy="5715000"/>
          </a:xfrm>
        </p:spPr>
        <p:txBody>
          <a:bodyPr/>
          <a:lstStyle/>
          <a:p>
            <a:r>
              <a:rPr lang="en-US"/>
              <a:t>Click to edit Master title style</a:t>
            </a:r>
            <a:endParaRPr lang="en-US" dirty="0"/>
          </a:p>
        </p:txBody>
      </p:sp>
      <p:sp>
        <p:nvSpPr>
          <p:cNvPr id="9" name="Date Placeholder 8"/>
          <p:cNvSpPr>
            <a:spLocks noGrp="1"/>
          </p:cNvSpPr>
          <p:nvPr>
            <p:ph type="dt" sz="half" idx="10"/>
          </p:nvPr>
        </p:nvSpPr>
        <p:spPr/>
        <p:txBody>
          <a:bodyPr/>
          <a:lstStyle/>
          <a:p>
            <a:fld id="{E8AA9DDC-F4BB-4D19-8C14-5DD7BCF7BFD1}" type="datetimeFigureOut">
              <a:rPr lang="fr-FR" smtClean="0"/>
              <a:t>22/03/2020</a:t>
            </a:fld>
            <a:endParaRPr lang="fr-FR"/>
          </a:p>
        </p:txBody>
      </p:sp>
      <p:sp>
        <p:nvSpPr>
          <p:cNvPr id="10" name="Slide Number Placeholder 9"/>
          <p:cNvSpPr>
            <a:spLocks noGrp="1"/>
          </p:cNvSpPr>
          <p:nvPr>
            <p:ph type="sldNum" sz="quarter" idx="11"/>
          </p:nvPr>
        </p:nvSpPr>
        <p:spPr/>
        <p:txBody>
          <a:bodyPr/>
          <a:lstStyle/>
          <a:p>
            <a:fld id="{67E4D9FE-2EEA-4821-83C5-4E73B66EAFEC}" type="slidenum">
              <a:rPr lang="fr-FR" smtClean="0"/>
              <a:t>‹#›</a:t>
            </a:fld>
            <a:endParaRPr lang="fr-FR"/>
          </a:p>
        </p:txBody>
      </p:sp>
      <p:sp>
        <p:nvSpPr>
          <p:cNvPr id="11" name="Footer Placeholder 10"/>
          <p:cNvSpPr>
            <a:spLocks noGrp="1"/>
          </p:cNvSpPr>
          <p:nvPr>
            <p:ph type="ftr" sz="quarter" idx="12"/>
          </p:nvPr>
        </p:nvSpPr>
        <p:spPr/>
        <p:txBody>
          <a:bodyPr/>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8AA9DDC-F4BB-4D19-8C14-5DD7BCF7BFD1}" type="datetimeFigureOut">
              <a:rPr lang="fr-FR" smtClean="0"/>
              <a:t>22/03/2020</a:t>
            </a:fld>
            <a:endParaRPr lang="fr-FR"/>
          </a:p>
        </p:txBody>
      </p:sp>
      <p:sp>
        <p:nvSpPr>
          <p:cNvPr id="9" name="Slide Number Placeholder 8"/>
          <p:cNvSpPr>
            <a:spLocks noGrp="1"/>
          </p:cNvSpPr>
          <p:nvPr>
            <p:ph type="sldNum" sz="quarter" idx="11"/>
          </p:nvPr>
        </p:nvSpPr>
        <p:spPr/>
        <p:txBody>
          <a:bodyPr/>
          <a:lstStyle/>
          <a:p>
            <a:fld id="{67E4D9FE-2EEA-4821-83C5-4E73B66EAFEC}" type="slidenum">
              <a:rPr lang="fr-FR" smtClean="0"/>
              <a:t>‹#›</a:t>
            </a:fld>
            <a:endParaRPr lang="fr-FR"/>
          </a:p>
        </p:txBody>
      </p:sp>
      <p:sp>
        <p:nvSpPr>
          <p:cNvPr id="10" name="Footer Placeholder 9"/>
          <p:cNvSpPr>
            <a:spLocks noGrp="1"/>
          </p:cNvSpPr>
          <p:nvPr>
            <p:ph type="ftr" sz="quarter" idx="12"/>
          </p:nvPr>
        </p:nvSpPr>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7900" y="1676401"/>
            <a:ext cx="3352364" cy="1874837"/>
          </a:xfrm>
        </p:spPr>
        <p:txBody>
          <a:bodyPr anchor="b">
            <a:normAutofit/>
          </a:bodyPr>
          <a:lstStyle>
            <a:lvl1pPr algn="r">
              <a:defRPr sz="2000" b="0">
                <a:effectLst/>
              </a:defRPr>
            </a:lvl1pPr>
          </a:lstStyle>
          <a:p>
            <a:r>
              <a:rPr lang="en-US"/>
              <a:t>Click to edit Master title style</a:t>
            </a:r>
            <a:endParaRPr lang="en-US" dirty="0"/>
          </a:p>
        </p:txBody>
      </p:sp>
      <p:sp>
        <p:nvSpPr>
          <p:cNvPr id="3" name="Content Placeholder 2"/>
          <p:cNvSpPr>
            <a:spLocks noGrp="1"/>
          </p:cNvSpPr>
          <p:nvPr>
            <p:ph idx="1"/>
          </p:nvPr>
        </p:nvSpPr>
        <p:spPr>
          <a:xfrm>
            <a:off x="406347" y="1676400"/>
            <a:ext cx="6265872"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half" idx="2"/>
          </p:nvPr>
        </p:nvSpPr>
        <p:spPr>
          <a:xfrm>
            <a:off x="7314248" y="3552372"/>
            <a:ext cx="2946016"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E8AA9DDC-F4BB-4D19-8C14-5DD7BCF7BFD1}" type="datetimeFigureOut">
              <a:rPr lang="fr-FR" smtClean="0"/>
              <a:t>22/03/2020</a:t>
            </a:fld>
            <a:endParaRPr lang="fr-FR"/>
          </a:p>
        </p:txBody>
      </p:sp>
      <p:sp>
        <p:nvSpPr>
          <p:cNvPr id="16" name="Slide Number Placeholder 15"/>
          <p:cNvSpPr>
            <a:spLocks noGrp="1"/>
          </p:cNvSpPr>
          <p:nvPr>
            <p:ph type="sldNum" sz="quarter" idx="11"/>
          </p:nvPr>
        </p:nvSpPr>
        <p:spPr/>
        <p:txBody>
          <a:bodyPr/>
          <a:lstStyle/>
          <a:p>
            <a:fld id="{67E4D9FE-2EEA-4821-83C5-4E73B66EAFEC}" type="slidenum">
              <a:rPr lang="fr-FR" smtClean="0"/>
              <a:t>‹#›</a:t>
            </a:fld>
            <a:endParaRPr lang="fr-FR"/>
          </a:p>
        </p:txBody>
      </p:sp>
      <p:sp>
        <p:nvSpPr>
          <p:cNvPr id="17" name="Footer Placeholder 16"/>
          <p:cNvSpPr>
            <a:spLocks noGrp="1"/>
          </p:cNvSpPr>
          <p:nvPr>
            <p:ph type="ftr" sz="quarter" idx="12"/>
          </p:nvPr>
        </p:nvSpPr>
        <p:spPr/>
        <p:txBody>
          <a:bodyPr/>
          <a:lstStyle/>
          <a:p>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6348" y="1676400"/>
            <a:ext cx="626180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itle 1"/>
          <p:cNvSpPr>
            <a:spLocks noGrp="1"/>
          </p:cNvSpPr>
          <p:nvPr>
            <p:ph type="title"/>
          </p:nvPr>
        </p:nvSpPr>
        <p:spPr>
          <a:xfrm>
            <a:off x="6907900" y="1676400"/>
            <a:ext cx="3352364" cy="1875972"/>
          </a:xfrm>
        </p:spPr>
        <p:txBody>
          <a:bodyPr anchor="b">
            <a:normAutofit/>
          </a:bodyPr>
          <a:lstStyle>
            <a:lvl1pPr algn="r">
              <a:defRPr sz="2000" b="0">
                <a:effectLst/>
              </a:defRPr>
            </a:lvl1pPr>
          </a:lstStyle>
          <a:p>
            <a:r>
              <a:rPr lang="en-US"/>
              <a:t>Click to edit Master title style</a:t>
            </a:r>
            <a:endParaRPr lang="en-US" dirty="0"/>
          </a:p>
        </p:txBody>
      </p:sp>
      <p:sp>
        <p:nvSpPr>
          <p:cNvPr id="12" name="Text Placeholder 3"/>
          <p:cNvSpPr>
            <a:spLocks noGrp="1"/>
          </p:cNvSpPr>
          <p:nvPr>
            <p:ph type="body" sz="half" idx="2"/>
          </p:nvPr>
        </p:nvSpPr>
        <p:spPr>
          <a:xfrm>
            <a:off x="7314248" y="3552372"/>
            <a:ext cx="2946016"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Date Placeholder 15"/>
          <p:cNvSpPr>
            <a:spLocks noGrp="1"/>
          </p:cNvSpPr>
          <p:nvPr>
            <p:ph type="dt" sz="half" idx="10"/>
          </p:nvPr>
        </p:nvSpPr>
        <p:spPr/>
        <p:txBody>
          <a:bodyPr/>
          <a:lstStyle/>
          <a:p>
            <a:fld id="{E8AA9DDC-F4BB-4D19-8C14-5DD7BCF7BFD1}" type="datetimeFigureOut">
              <a:rPr lang="fr-FR" smtClean="0"/>
              <a:t>22/03/2020</a:t>
            </a:fld>
            <a:endParaRPr lang="fr-FR"/>
          </a:p>
        </p:txBody>
      </p:sp>
      <p:sp>
        <p:nvSpPr>
          <p:cNvPr id="17" name="Slide Number Placeholder 16"/>
          <p:cNvSpPr>
            <a:spLocks noGrp="1"/>
          </p:cNvSpPr>
          <p:nvPr>
            <p:ph type="sldNum" sz="quarter" idx="11"/>
          </p:nvPr>
        </p:nvSpPr>
        <p:spPr/>
        <p:txBody>
          <a:bodyPr/>
          <a:lstStyle/>
          <a:p>
            <a:fld id="{67E4D9FE-2EEA-4821-83C5-4E73B66EAFEC}" type="slidenum">
              <a:rPr lang="fr-FR" smtClean="0"/>
              <a:t>‹#›</a:t>
            </a:fld>
            <a:endParaRPr lang="fr-FR"/>
          </a:p>
        </p:txBody>
      </p:sp>
      <p:sp>
        <p:nvSpPr>
          <p:cNvPr id="18" name="Footer Placeholder 17"/>
          <p:cNvSpPr>
            <a:spLocks noGrp="1"/>
          </p:cNvSpPr>
          <p:nvPr>
            <p:ph type="ftr" sz="quarter" idx="12"/>
          </p:nvPr>
        </p:nvSpPr>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4" cstate="print"/>
          <a:stretch>
            <a:fillRect/>
          </a:stretch>
        </p:blipFill>
        <p:spPr>
          <a:xfrm>
            <a:off x="11763393" y="0"/>
            <a:ext cx="427020" cy="6858000"/>
          </a:xfrm>
          <a:prstGeom prst="rect">
            <a:avLst/>
          </a:prstGeom>
        </p:spPr>
      </p:pic>
      <p:sp>
        <p:nvSpPr>
          <p:cNvPr id="2" name="Title Placeholder 1"/>
          <p:cNvSpPr>
            <a:spLocks noGrp="1"/>
          </p:cNvSpPr>
          <p:nvPr>
            <p:ph type="title"/>
          </p:nvPr>
        </p:nvSpPr>
        <p:spPr>
          <a:xfrm>
            <a:off x="6501553" y="457200"/>
            <a:ext cx="3758711" cy="571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521" y="457201"/>
            <a:ext cx="4876165" cy="57149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4"/>
          </p:nvPr>
        </p:nvSpPr>
        <p:spPr>
          <a:xfrm>
            <a:off x="10361851" y="6400800"/>
            <a:ext cx="711107"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67E4D9FE-2EEA-4821-83C5-4E73B66EAFEC}" type="slidenum">
              <a:rPr lang="fr-FR" smtClean="0"/>
              <a:t>‹#›</a:t>
            </a:fld>
            <a:endParaRPr lang="fr-FR"/>
          </a:p>
        </p:txBody>
      </p:sp>
      <p:sp>
        <p:nvSpPr>
          <p:cNvPr id="9" name="Date Placeholder 8"/>
          <p:cNvSpPr>
            <a:spLocks noGrp="1"/>
          </p:cNvSpPr>
          <p:nvPr>
            <p:ph type="dt" sz="half" idx="2"/>
          </p:nvPr>
        </p:nvSpPr>
        <p:spPr>
          <a:xfrm>
            <a:off x="6501556" y="6426202"/>
            <a:ext cx="375870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E8AA9DDC-F4BB-4D19-8C14-5DD7BCF7BFD1}" type="datetimeFigureOut">
              <a:rPr lang="fr-FR" smtClean="0"/>
              <a:t>22/03/2020</a:t>
            </a:fld>
            <a:endParaRPr lang="fr-FR"/>
          </a:p>
        </p:txBody>
      </p:sp>
      <p:sp>
        <p:nvSpPr>
          <p:cNvPr id="10" name="Footer Placeholder 9"/>
          <p:cNvSpPr>
            <a:spLocks noGrp="1"/>
          </p:cNvSpPr>
          <p:nvPr>
            <p:ph type="ftr" sz="quarter" idx="3"/>
          </p:nvPr>
        </p:nvSpPr>
        <p:spPr>
          <a:xfrm>
            <a:off x="6499439" y="6296248"/>
            <a:ext cx="3760826" cy="152400"/>
          </a:xfrm>
          <a:prstGeom prst="rect">
            <a:avLst/>
          </a:prstGeom>
        </p:spPr>
        <p:txBody>
          <a:bodyPr vert="horz" lIns="91440" tIns="45720" rIns="91440" bIns="45720" rtlCol="0" anchor="b"/>
          <a:lstStyle>
            <a:lvl1pPr algn="r">
              <a:defRPr sz="1050">
                <a:solidFill>
                  <a:schemeClr val="tx1"/>
                </a:solidFill>
              </a:defRPr>
            </a:lvl1pPr>
          </a:lstStyle>
          <a:p>
            <a:endParaRPr lang="fr-F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www.google.com/"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229" y="5204792"/>
            <a:ext cx="9043321" cy="1464568"/>
          </a:xfrm>
        </p:spPr>
        <p:txBody>
          <a:bodyPr>
            <a:normAutofit/>
          </a:bodyPr>
          <a:lstStyle/>
          <a:p>
            <a:pPr algn="ctr"/>
            <a:endParaRPr lang="fr-FR" sz="2400" b="1" dirty="0">
              <a:solidFill>
                <a:schemeClr val="tx1"/>
              </a:solidFill>
            </a:endParaRPr>
          </a:p>
          <a:p>
            <a:pPr algn="ctr"/>
            <a:r>
              <a:rPr lang="fr-FR" sz="2400" b="1" dirty="0">
                <a:solidFill>
                  <a:schemeClr val="tx1"/>
                </a:solidFill>
              </a:rPr>
              <a:t>Prof Mrs </a:t>
            </a:r>
            <a:r>
              <a:rPr lang="fr-FR" sz="2400" b="1" dirty="0" err="1">
                <a:solidFill>
                  <a:schemeClr val="tx1"/>
                </a:solidFill>
              </a:rPr>
              <a:t>Olubukola</a:t>
            </a:r>
            <a:r>
              <a:rPr lang="fr-FR" sz="2400" b="1" dirty="0">
                <a:solidFill>
                  <a:schemeClr val="tx1"/>
                </a:solidFill>
              </a:rPr>
              <a:t> </a:t>
            </a:r>
            <a:r>
              <a:rPr lang="fr-FR" sz="2400" b="1" dirty="0" err="1">
                <a:solidFill>
                  <a:schemeClr val="tx1"/>
                </a:solidFill>
              </a:rPr>
              <a:t>Monisola</a:t>
            </a:r>
            <a:r>
              <a:rPr lang="fr-FR" sz="2400" b="1" dirty="0">
                <a:solidFill>
                  <a:schemeClr val="tx1"/>
                </a:solidFill>
              </a:rPr>
              <a:t> </a:t>
            </a:r>
            <a:r>
              <a:rPr lang="fr-FR" sz="2400" b="1" dirty="0" err="1">
                <a:solidFill>
                  <a:schemeClr val="tx1"/>
                </a:solidFill>
              </a:rPr>
              <a:t>Oyawoye</a:t>
            </a:r>
            <a:endParaRPr lang="fr-FR" sz="2400" b="1" dirty="0">
              <a:solidFill>
                <a:schemeClr val="tx1"/>
              </a:solidFill>
            </a:endParaRPr>
          </a:p>
          <a:p>
            <a:pPr algn="ctr"/>
            <a:r>
              <a:rPr lang="yo-NG" sz="2400" b="1" dirty="0">
                <a:solidFill>
                  <a:schemeClr val="tx1"/>
                </a:solidFill>
              </a:rPr>
              <a:t>BSc., MSc., Ph.D, PGDE,PDFM, MMSN, MNifst, MASM, MSFAM</a:t>
            </a:r>
            <a:r>
              <a:rPr lang="en-GB" sz="2400" b="1" dirty="0">
                <a:solidFill>
                  <a:schemeClr val="tx1"/>
                </a:solidFill>
              </a:rPr>
              <a:t>,</a:t>
            </a:r>
            <a:r>
              <a:rPr lang="fr-FR" sz="2400" b="1" dirty="0">
                <a:solidFill>
                  <a:schemeClr val="tx1"/>
                </a:solidFill>
              </a:rPr>
              <a:t> FNSM</a:t>
            </a:r>
          </a:p>
        </p:txBody>
      </p:sp>
      <p:sp>
        <p:nvSpPr>
          <p:cNvPr id="2" name="Title 1"/>
          <p:cNvSpPr>
            <a:spLocks noGrp="1"/>
          </p:cNvSpPr>
          <p:nvPr>
            <p:ph type="title"/>
          </p:nvPr>
        </p:nvSpPr>
        <p:spPr>
          <a:xfrm>
            <a:off x="144016" y="404664"/>
            <a:ext cx="9119542" cy="1800200"/>
          </a:xfrm>
        </p:spPr>
        <p:txBody>
          <a:bodyPr>
            <a:noAutofit/>
          </a:bodyPr>
          <a:lstStyle/>
          <a:p>
            <a:pPr algn="ctr"/>
            <a:r>
              <a:rPr lang="en-US" sz="4800" b="1" dirty="0">
                <a:ln>
                  <a:solidFill>
                    <a:schemeClr val="accent2"/>
                  </a:solidFill>
                </a:ln>
                <a:solidFill>
                  <a:srgbClr val="FF0000"/>
                </a:solidFill>
              </a:rPr>
              <a:t>THE ROLE OF SCIENCE IN ECONOMIC TRANSFORMATION AND NATIONAL DEVELOPMENT</a:t>
            </a:r>
            <a:endParaRPr lang="fr-FR" sz="4400" dirty="0">
              <a:ln>
                <a:solidFill>
                  <a:schemeClr val="accent2"/>
                </a:solidFill>
              </a:ln>
            </a:endParaRPr>
          </a:p>
        </p:txBody>
      </p:sp>
      <p:sp>
        <p:nvSpPr>
          <p:cNvPr id="4" name="Title 1"/>
          <p:cNvSpPr txBox="1">
            <a:spLocks/>
          </p:cNvSpPr>
          <p:nvPr/>
        </p:nvSpPr>
        <p:spPr>
          <a:xfrm>
            <a:off x="4258315" y="5040418"/>
            <a:ext cx="1143201" cy="548822"/>
          </a:xfrm>
          <a:prstGeom prst="rect">
            <a:avLst/>
          </a:prstGeom>
        </p:spPr>
        <p:txBody>
          <a:bodyPr anchor="b">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r>
              <a:rPr lang="en-GB" sz="3600" b="1" dirty="0">
                <a:latin typeface="+mn-lt"/>
              </a:rPr>
              <a:t>By </a:t>
            </a:r>
            <a:endParaRPr lang="fr-FR" sz="3600" b="1" dirty="0">
              <a:latin typeface="+mn-lt"/>
            </a:endParaRPr>
          </a:p>
        </p:txBody>
      </p:sp>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70016"/>
          <a:stretch/>
        </p:blipFill>
        <p:spPr bwMode="auto">
          <a:xfrm>
            <a:off x="9623598" y="3717032"/>
            <a:ext cx="2160240" cy="306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70144" y="2492896"/>
            <a:ext cx="9119542" cy="2448272"/>
          </a:xfrm>
          <a:prstGeom prst="rect">
            <a:avLst/>
          </a:prstGeom>
        </p:spPr>
        <p:txBody>
          <a:bodyPr vert="horz" lIns="91440" tIns="45720" rIns="91440" bIns="45720" rtlCol="0" anchor="b">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ctr"/>
            <a:r>
              <a:rPr lang="en-US" sz="3600" b="1" dirty="0">
                <a:solidFill>
                  <a:srgbClr val="002060"/>
                </a:solidFill>
              </a:rPr>
              <a:t>PRESENTED AT</a:t>
            </a:r>
          </a:p>
          <a:p>
            <a:pPr algn="ctr"/>
            <a:r>
              <a:rPr lang="en-US" sz="3600" b="1" dirty="0">
                <a:solidFill>
                  <a:srgbClr val="002060"/>
                </a:solidFill>
              </a:rPr>
              <a:t>22</a:t>
            </a:r>
            <a:r>
              <a:rPr lang="en-US" sz="3600" b="1" baseline="30000" dirty="0">
                <a:solidFill>
                  <a:srgbClr val="002060"/>
                </a:solidFill>
              </a:rPr>
              <a:t>ND</a:t>
            </a:r>
            <a:r>
              <a:rPr lang="en-US" sz="3600" b="1" dirty="0">
                <a:solidFill>
                  <a:srgbClr val="002060"/>
                </a:solidFill>
              </a:rPr>
              <a:t>  INTERNATIONAL SCIENCE, TECHNOLOGY, EDUCATION, ARTS, MANAGEMENT &amp; THE SOCIAL SCIENCES (</a:t>
            </a:r>
            <a:r>
              <a:rPr lang="en-US" sz="3600" b="1" dirty="0" err="1">
                <a:solidFill>
                  <a:srgbClr val="002060"/>
                </a:solidFill>
              </a:rPr>
              <a:t>Isteams</a:t>
            </a:r>
            <a:r>
              <a:rPr lang="en-US" sz="3600" b="1" dirty="0">
                <a:solidFill>
                  <a:srgbClr val="002060"/>
                </a:solidFill>
              </a:rPr>
              <a:t>) MULTIDISCIPLINARY  CONFERENCE</a:t>
            </a:r>
            <a:endParaRPr lang="fr-FR" sz="3200" b="1" dirty="0">
              <a:solidFill>
                <a:srgbClr val="002060"/>
              </a:solidFill>
            </a:endParaRPr>
          </a:p>
        </p:txBody>
      </p:sp>
    </p:spTree>
    <p:extLst>
      <p:ext uri="{BB962C8B-B14F-4D97-AF65-F5344CB8AC3E}">
        <p14:creationId xmlns:p14="http://schemas.microsoft.com/office/powerpoint/2010/main" val="18712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0710" y="332656"/>
            <a:ext cx="10153128" cy="623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18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2598" y="1700808"/>
            <a:ext cx="10742269" cy="4255368"/>
          </a:xfrm>
        </p:spPr>
        <p:txBody>
          <a:bodyPr>
            <a:normAutofit/>
          </a:bodyPr>
          <a:lstStyle/>
          <a:p>
            <a:pPr marL="0" indent="0" algn="just">
              <a:buNone/>
            </a:pPr>
            <a:r>
              <a:rPr lang="en-US" sz="2800" b="1" dirty="0">
                <a:solidFill>
                  <a:srgbClr val="222222"/>
                </a:solidFill>
                <a:latin typeface="arial"/>
              </a:rPr>
              <a:t>Physics</a:t>
            </a:r>
            <a:r>
              <a:rPr lang="en-US" sz="2800" dirty="0">
                <a:solidFill>
                  <a:srgbClr val="222222"/>
                </a:solidFill>
                <a:latin typeface="arial"/>
              </a:rPr>
              <a:t> the branch of science concerned with the nature and properties of matter and energy. The subject matter of physics includes mechanics, heat, light and other radiation, sound, electricity, magnetism, and the structure of atoms.</a:t>
            </a:r>
            <a:endParaRPr lang="en-US" sz="2800" b="1" dirty="0">
              <a:solidFill>
                <a:srgbClr val="222222"/>
              </a:solidFill>
              <a:latin typeface="arial"/>
            </a:endParaRPr>
          </a:p>
          <a:p>
            <a:pPr marL="0" indent="0" algn="just">
              <a:buNone/>
            </a:pPr>
            <a:r>
              <a:rPr lang="en-US" sz="2800" b="1" dirty="0">
                <a:solidFill>
                  <a:srgbClr val="222222"/>
                </a:solidFill>
                <a:latin typeface="arial"/>
              </a:rPr>
              <a:t>Electronics</a:t>
            </a:r>
            <a:r>
              <a:rPr lang="en-US" sz="2800" dirty="0">
                <a:solidFill>
                  <a:srgbClr val="222222"/>
                </a:solidFill>
                <a:latin typeface="arial"/>
              </a:rPr>
              <a:t> is the application of electromagnetic (and quantum) theory to construct devices that can perform useful tasks, from as simple as electrical heaters or light bulbs to as complex as the Large Hadron Collider.</a:t>
            </a:r>
            <a:endParaRPr lang="fr-FR" sz="2800" dirty="0"/>
          </a:p>
        </p:txBody>
      </p:sp>
      <p:sp>
        <p:nvSpPr>
          <p:cNvPr id="3" name="Title 2"/>
          <p:cNvSpPr>
            <a:spLocks noGrp="1"/>
          </p:cNvSpPr>
          <p:nvPr>
            <p:ph type="title"/>
          </p:nvPr>
        </p:nvSpPr>
        <p:spPr>
          <a:xfrm>
            <a:off x="5087094" y="457200"/>
            <a:ext cx="6264695" cy="1099592"/>
          </a:xfrm>
        </p:spPr>
        <p:txBody>
          <a:bodyPr>
            <a:normAutofit/>
          </a:bodyPr>
          <a:lstStyle/>
          <a:p>
            <a:r>
              <a:rPr lang="en-GB" sz="4800" b="1" dirty="0">
                <a:solidFill>
                  <a:srgbClr val="FF0000"/>
                </a:solidFill>
                <a:effectLst>
                  <a:outerShdw blurRad="38100" dist="38100" dir="2700000" algn="tl">
                    <a:srgbClr val="000000">
                      <a:alpha val="43137"/>
                    </a:srgbClr>
                  </a:outerShdw>
                </a:effectLst>
              </a:rPr>
              <a:t>Physics</a:t>
            </a:r>
            <a:r>
              <a:rPr lang="en-GB" dirty="0"/>
              <a:t> </a:t>
            </a:r>
            <a:r>
              <a:rPr lang="en-GB" sz="5300" b="1" dirty="0">
                <a:solidFill>
                  <a:srgbClr val="FF0000"/>
                </a:solidFill>
                <a:effectLst>
                  <a:outerShdw blurRad="38100" dist="38100" dir="2700000" algn="tl">
                    <a:srgbClr val="000000">
                      <a:alpha val="43137"/>
                    </a:srgbClr>
                  </a:outerShdw>
                </a:effectLst>
              </a:rPr>
              <a:t>and</a:t>
            </a:r>
            <a:r>
              <a:rPr lang="en-GB" dirty="0"/>
              <a:t> </a:t>
            </a:r>
            <a:r>
              <a:rPr lang="en-GB" sz="5300" b="1" dirty="0">
                <a:solidFill>
                  <a:srgbClr val="FF0000"/>
                </a:solidFill>
                <a:effectLst>
                  <a:outerShdw blurRad="38100" dist="38100" dir="2700000" algn="tl">
                    <a:srgbClr val="000000">
                      <a:alpha val="43137"/>
                    </a:srgbClr>
                  </a:outerShdw>
                </a:effectLst>
              </a:rPr>
              <a:t>Electronics</a:t>
            </a:r>
            <a:endParaRPr lang="fr-FR" sz="53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701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467" t="33918" r="3104" b="36291"/>
          <a:stretch/>
        </p:blipFill>
        <p:spPr bwMode="auto">
          <a:xfrm>
            <a:off x="6959302" y="1556792"/>
            <a:ext cx="4526642" cy="439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53" y="1556792"/>
            <a:ext cx="565784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0590" y="1091601"/>
            <a:ext cx="4456239"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270" y="620689"/>
            <a:ext cx="4856522"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85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1529" y="1556792"/>
            <a:ext cx="10742269" cy="5112568"/>
          </a:xfrm>
        </p:spPr>
        <p:txBody>
          <a:bodyPr>
            <a:normAutofit/>
          </a:bodyPr>
          <a:lstStyle/>
          <a:p>
            <a:pPr marL="82296" indent="0" algn="just">
              <a:buNone/>
            </a:pPr>
            <a:r>
              <a:rPr lang="en-GB" sz="4000" dirty="0"/>
              <a:t>According to the United Nations International Telecommunications Union (UN-ITU), by the end of 2010 there were an estimated 5.3 billion mobile cellular subscriptions worldwide, including 940 million subscriptions to 3g services. </a:t>
            </a:r>
            <a:r>
              <a:rPr lang="fr-FR" sz="4000" dirty="0"/>
              <a:t>About 90 percent of the </a:t>
            </a:r>
            <a:r>
              <a:rPr lang="fr-FR" sz="4000" dirty="0" err="1"/>
              <a:t>world’s</a:t>
            </a:r>
            <a:r>
              <a:rPr lang="fr-FR" sz="4000" dirty="0"/>
              <a:t> population </a:t>
            </a:r>
            <a:r>
              <a:rPr lang="fr-FR" sz="4000" dirty="0" err="1"/>
              <a:t>can</a:t>
            </a:r>
            <a:r>
              <a:rPr lang="fr-FR" sz="4000" dirty="0"/>
              <a:t> </a:t>
            </a:r>
            <a:r>
              <a:rPr lang="fr-FR" sz="4000" dirty="0" err="1"/>
              <a:t>access</a:t>
            </a:r>
            <a:r>
              <a:rPr lang="fr-FR" sz="4000" dirty="0"/>
              <a:t> mobile networks, with </a:t>
            </a:r>
            <a:r>
              <a:rPr lang="fr-FR" sz="4000" dirty="0" err="1"/>
              <a:t>three-quarters</a:t>
            </a:r>
            <a:r>
              <a:rPr lang="fr-FR" sz="4000" dirty="0"/>
              <a:t> of mobile </a:t>
            </a:r>
            <a:r>
              <a:rPr lang="fr-FR" sz="4000" dirty="0" err="1"/>
              <a:t>subscribers</a:t>
            </a:r>
            <a:r>
              <a:rPr lang="fr-FR" sz="4000" dirty="0"/>
              <a:t> living in developing </a:t>
            </a:r>
            <a:r>
              <a:rPr lang="fr-FR" sz="4000" dirty="0" err="1"/>
              <a:t>economies</a:t>
            </a:r>
            <a:r>
              <a:rPr lang="fr-FR" sz="4000" dirty="0"/>
              <a:t>. </a:t>
            </a:r>
          </a:p>
        </p:txBody>
      </p:sp>
      <p:sp>
        <p:nvSpPr>
          <p:cNvPr id="3" name="Title 2"/>
          <p:cNvSpPr>
            <a:spLocks noGrp="1"/>
          </p:cNvSpPr>
          <p:nvPr>
            <p:ph type="title"/>
          </p:nvPr>
        </p:nvSpPr>
        <p:spPr>
          <a:xfrm>
            <a:off x="1786131" y="457200"/>
            <a:ext cx="9709675" cy="811560"/>
          </a:xfrm>
        </p:spPr>
        <p:txBody>
          <a:bodyPr>
            <a:noAutofit/>
          </a:bodyPr>
          <a:lstStyle/>
          <a:p>
            <a:r>
              <a:rPr lang="en-GB" sz="4800" b="1" dirty="0">
                <a:solidFill>
                  <a:srgbClr val="FF0000"/>
                </a:solidFill>
                <a:effectLst>
                  <a:outerShdw blurRad="38100" dist="38100" dir="2700000" algn="tl">
                    <a:srgbClr val="000000">
                      <a:alpha val="43137"/>
                    </a:srgbClr>
                  </a:outerShdw>
                </a:effectLst>
              </a:rPr>
              <a:t>Computer Science and Engineering </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08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1529" y="1268760"/>
            <a:ext cx="10742269" cy="5400600"/>
          </a:xfrm>
        </p:spPr>
        <p:txBody>
          <a:bodyPr>
            <a:noAutofit/>
          </a:bodyPr>
          <a:lstStyle/>
          <a:p>
            <a:pPr marL="82296" indent="0" algn="just">
              <a:buNone/>
            </a:pPr>
            <a:r>
              <a:rPr lang="fr-FR" sz="4000" dirty="0"/>
              <a:t>Cellular technology has </a:t>
            </a:r>
            <a:r>
              <a:rPr lang="fr-FR" sz="4000" dirty="0" err="1"/>
              <a:t>allowed</a:t>
            </a:r>
            <a:r>
              <a:rPr lang="fr-FR" sz="4000" dirty="0"/>
              <a:t> </a:t>
            </a:r>
            <a:r>
              <a:rPr lang="fr-FR" sz="4000" dirty="0" err="1"/>
              <a:t>Africa</a:t>
            </a:r>
            <a:r>
              <a:rPr lang="fr-FR" sz="4000" dirty="0"/>
              <a:t> to </a:t>
            </a:r>
            <a:r>
              <a:rPr lang="fr-FR" sz="4000" dirty="0" err="1"/>
              <a:t>leapfrog</a:t>
            </a:r>
            <a:r>
              <a:rPr lang="fr-FR" sz="4000" dirty="0"/>
              <a:t> the </a:t>
            </a:r>
            <a:r>
              <a:rPr lang="fr-FR" sz="4000" dirty="0" err="1"/>
              <a:t>age</a:t>
            </a:r>
            <a:r>
              <a:rPr lang="fr-FR" sz="4000" dirty="0"/>
              <a:t> of </a:t>
            </a:r>
            <a:r>
              <a:rPr lang="fr-FR" sz="4000" dirty="0" err="1"/>
              <a:t>fixed</a:t>
            </a:r>
            <a:r>
              <a:rPr lang="fr-FR" sz="4000" dirty="0"/>
              <a:t> line </a:t>
            </a:r>
            <a:r>
              <a:rPr lang="fr-FR" sz="4000" dirty="0" err="1"/>
              <a:t>telephony</a:t>
            </a:r>
            <a:r>
              <a:rPr lang="fr-FR" sz="4000" dirty="0"/>
              <a:t>, </a:t>
            </a:r>
            <a:r>
              <a:rPr lang="fr-FR" sz="4000" dirty="0" err="1"/>
              <a:t>bringing</a:t>
            </a:r>
            <a:r>
              <a:rPr lang="fr-FR" sz="4000" dirty="0"/>
              <a:t> </a:t>
            </a:r>
            <a:r>
              <a:rPr lang="fr-FR" sz="4000" dirty="0" err="1"/>
              <a:t>affordable</a:t>
            </a:r>
            <a:r>
              <a:rPr lang="fr-FR" sz="4000" dirty="0"/>
              <a:t> </a:t>
            </a:r>
            <a:r>
              <a:rPr lang="fr-FR" sz="4000" dirty="0" err="1"/>
              <a:t>access</a:t>
            </a:r>
            <a:r>
              <a:rPr lang="fr-FR" sz="4000" dirty="0"/>
              <a:t> to millions of people. </a:t>
            </a:r>
            <a:r>
              <a:rPr lang="fr-FR" sz="4000" dirty="0" err="1"/>
              <a:t>However</a:t>
            </a:r>
            <a:r>
              <a:rPr lang="fr-FR" sz="4000" dirty="0"/>
              <a:t>, the </a:t>
            </a:r>
            <a:r>
              <a:rPr lang="fr-FR" sz="4000" dirty="0" err="1"/>
              <a:t>continued</a:t>
            </a:r>
            <a:r>
              <a:rPr lang="fr-FR" sz="4000" dirty="0"/>
              <a:t> and </a:t>
            </a:r>
            <a:r>
              <a:rPr lang="fr-FR" sz="4000" dirty="0" err="1"/>
              <a:t>equitable</a:t>
            </a:r>
            <a:r>
              <a:rPr lang="fr-FR" sz="4000" dirty="0"/>
              <a:t> expansion of Information Communication Technology (ICT) </a:t>
            </a:r>
            <a:r>
              <a:rPr lang="fr-FR" sz="4000" dirty="0" err="1"/>
              <a:t>depends</a:t>
            </a:r>
            <a:r>
              <a:rPr lang="fr-FR" sz="4000" dirty="0"/>
              <a:t> on </a:t>
            </a:r>
            <a:r>
              <a:rPr lang="fr-FR" sz="4000" dirty="0" err="1"/>
              <a:t>electricity</a:t>
            </a:r>
            <a:r>
              <a:rPr lang="fr-FR" sz="4000" dirty="0"/>
              <a:t>. The real </a:t>
            </a:r>
            <a:r>
              <a:rPr lang="fr-FR" sz="4000" dirty="0" err="1"/>
              <a:t>divide</a:t>
            </a:r>
            <a:r>
              <a:rPr lang="fr-FR" sz="4000" dirty="0"/>
              <a:t> over the </a:t>
            </a:r>
            <a:r>
              <a:rPr lang="fr-FR" sz="4000" dirty="0" err="1"/>
              <a:t>next</a:t>
            </a:r>
            <a:r>
              <a:rPr lang="fr-FR" sz="4000" dirty="0"/>
              <a:t> 20 </a:t>
            </a:r>
            <a:r>
              <a:rPr lang="fr-FR" sz="4000" dirty="0" err="1"/>
              <a:t>years</a:t>
            </a:r>
            <a:r>
              <a:rPr lang="fr-FR" sz="4000" dirty="0"/>
              <a:t> </a:t>
            </a:r>
            <a:r>
              <a:rPr lang="fr-FR" sz="4000" dirty="0" err="1"/>
              <a:t>will</a:t>
            </a:r>
            <a:r>
              <a:rPr lang="fr-FR" sz="4000" dirty="0"/>
              <a:t> be </a:t>
            </a:r>
            <a:r>
              <a:rPr lang="fr-FR" sz="4000" dirty="0" err="1"/>
              <a:t>between</a:t>
            </a:r>
            <a:r>
              <a:rPr lang="fr-FR" sz="4000" dirty="0"/>
              <a:t> </a:t>
            </a:r>
            <a:r>
              <a:rPr lang="fr-FR" sz="4000" dirty="0" err="1"/>
              <a:t>those</a:t>
            </a:r>
            <a:r>
              <a:rPr lang="fr-FR" sz="4000" dirty="0"/>
              <a:t> </a:t>
            </a:r>
            <a:r>
              <a:rPr lang="fr-FR" sz="4000" dirty="0" err="1"/>
              <a:t>who</a:t>
            </a:r>
            <a:r>
              <a:rPr lang="fr-FR" sz="4000" dirty="0"/>
              <a:t> have </a:t>
            </a:r>
            <a:r>
              <a:rPr lang="fr-FR" sz="4000" dirty="0" err="1"/>
              <a:t>access</a:t>
            </a:r>
            <a:r>
              <a:rPr lang="fr-FR" sz="4000" dirty="0"/>
              <a:t> to </a:t>
            </a:r>
            <a:r>
              <a:rPr lang="fr-FR" sz="4000" dirty="0" err="1"/>
              <a:t>reliable</a:t>
            </a:r>
            <a:r>
              <a:rPr lang="fr-FR" sz="4000" dirty="0"/>
              <a:t> </a:t>
            </a:r>
            <a:r>
              <a:rPr lang="fr-FR" sz="4000" dirty="0" err="1"/>
              <a:t>electricity</a:t>
            </a:r>
            <a:r>
              <a:rPr lang="fr-FR" sz="4000" dirty="0"/>
              <a:t> to power </a:t>
            </a:r>
            <a:r>
              <a:rPr lang="fr-FR" sz="4000" dirty="0" err="1"/>
              <a:t>these</a:t>
            </a:r>
            <a:r>
              <a:rPr lang="fr-FR" sz="4000" dirty="0"/>
              <a:t> </a:t>
            </a:r>
            <a:r>
              <a:rPr lang="fr-FR" sz="4000" dirty="0" err="1"/>
              <a:t>devices</a:t>
            </a:r>
            <a:r>
              <a:rPr lang="fr-FR" sz="4000" dirty="0"/>
              <a:t> and </a:t>
            </a:r>
            <a:r>
              <a:rPr lang="fr-FR" sz="4000" dirty="0" err="1"/>
              <a:t>those</a:t>
            </a:r>
            <a:r>
              <a:rPr lang="fr-FR" sz="4000" dirty="0"/>
              <a:t> </a:t>
            </a:r>
            <a:r>
              <a:rPr lang="fr-FR" sz="4000" dirty="0" err="1"/>
              <a:t>who</a:t>
            </a:r>
            <a:r>
              <a:rPr lang="fr-FR" sz="4000" dirty="0"/>
              <a:t> do not. </a:t>
            </a:r>
          </a:p>
        </p:txBody>
      </p:sp>
      <p:sp>
        <p:nvSpPr>
          <p:cNvPr id="3" name="Title 2"/>
          <p:cNvSpPr>
            <a:spLocks noGrp="1"/>
          </p:cNvSpPr>
          <p:nvPr>
            <p:ph type="title"/>
          </p:nvPr>
        </p:nvSpPr>
        <p:spPr>
          <a:xfrm>
            <a:off x="1786131" y="457200"/>
            <a:ext cx="9709675" cy="811560"/>
          </a:xfrm>
        </p:spPr>
        <p:txBody>
          <a:bodyPr>
            <a:noAutofit/>
          </a:bodyPr>
          <a:lstStyle/>
          <a:p>
            <a:r>
              <a:rPr lang="en-GB" sz="4800" b="1" dirty="0">
                <a:solidFill>
                  <a:srgbClr val="FF0000"/>
                </a:solidFill>
                <a:effectLst>
                  <a:outerShdw blurRad="38100" dist="38100" dir="2700000" algn="tl">
                    <a:srgbClr val="000000">
                      <a:alpha val="43137"/>
                    </a:srgbClr>
                  </a:outerShdw>
                </a:effectLst>
              </a:rPr>
              <a:t>Computer Science and Engineering </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55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598" y="260648"/>
            <a:ext cx="10585176" cy="6240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1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rof oyawoye\Desktop\caleb university\Dollarphotoclub_514267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612" y="503746"/>
            <a:ext cx="5066154" cy="58775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rof oyawoye\Desktop\caleb university\163cffc7ae382fbdde5038f0e91038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49" y="503746"/>
            <a:ext cx="5688633" cy="587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1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2000"/>
                                        <p:tgtEl>
                                          <p:spTgt spid="2053"/>
                                        </p:tgtEl>
                                      </p:cBhvr>
                                    </p:animEffect>
                                    <p:anim calcmode="lin" valueType="num">
                                      <p:cBhvr>
                                        <p:cTn id="8" dur="2000" fill="hold"/>
                                        <p:tgtEl>
                                          <p:spTgt spid="2053"/>
                                        </p:tgtEl>
                                        <p:attrNameLst>
                                          <p:attrName>ppt_w</p:attrName>
                                        </p:attrNameLst>
                                      </p:cBhvr>
                                      <p:tavLst>
                                        <p:tav tm="0" fmla="#ppt_w*sin(2.5*pi*$)">
                                          <p:val>
                                            <p:fltVal val="0"/>
                                          </p:val>
                                        </p:tav>
                                        <p:tav tm="100000">
                                          <p:val>
                                            <p:fltVal val="1"/>
                                          </p:val>
                                        </p:tav>
                                      </p:tavLst>
                                    </p:anim>
                                    <p:anim calcmode="lin" valueType="num">
                                      <p:cBhvr>
                                        <p:cTn id="9" dur="2000" fill="hold"/>
                                        <p:tgtEl>
                                          <p:spTgt spid="205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anim calcmode="lin" valueType="num">
                                      <p:cBhvr>
                                        <p:cTn id="13" dur="2000" fill="hold"/>
                                        <p:tgtEl>
                                          <p:spTgt spid="2051"/>
                                        </p:tgtEl>
                                        <p:attrNameLst>
                                          <p:attrName>ppt_w</p:attrName>
                                        </p:attrNameLst>
                                      </p:cBhvr>
                                      <p:tavLst>
                                        <p:tav tm="0" fmla="#ppt_w*sin(2.5*pi*$)">
                                          <p:val>
                                            <p:fltVal val="0"/>
                                          </p:val>
                                        </p:tav>
                                        <p:tav tm="100000">
                                          <p:val>
                                            <p:fltVal val="1"/>
                                          </p:val>
                                        </p:tav>
                                      </p:tavLst>
                                    </p:anim>
                                    <p:anim calcmode="lin" valueType="num">
                                      <p:cBhvr>
                                        <p:cTn id="14"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50" y="1268760"/>
            <a:ext cx="11377263" cy="5472608"/>
          </a:xfrm>
        </p:spPr>
        <p:txBody>
          <a:bodyPr>
            <a:normAutofit/>
          </a:bodyPr>
          <a:lstStyle/>
          <a:p>
            <a:pPr marL="82296" indent="0" algn="just">
              <a:buNone/>
            </a:pPr>
            <a:r>
              <a:rPr lang="en-GB" sz="4000" dirty="0"/>
              <a:t>Scientific </a:t>
            </a:r>
            <a:r>
              <a:rPr lang="en-GB" sz="4000" dirty="0" err="1"/>
              <a:t>knowledgable</a:t>
            </a:r>
            <a:r>
              <a:rPr lang="en-GB" sz="4000" dirty="0"/>
              <a:t> professionals, have been able to invent </a:t>
            </a:r>
            <a:r>
              <a:rPr lang="en-GB" sz="4000" dirty="0" err="1"/>
              <a:t>equipments</a:t>
            </a:r>
            <a:r>
              <a:rPr lang="en-GB" sz="4000" dirty="0"/>
              <a:t> and machines being used in industries and even in our homes, in addition to this science and technology has helped in easing stress, brought by the movement of goods and people from one place to another, by inventing easy </a:t>
            </a:r>
            <a:r>
              <a:rPr lang="en-GB" sz="4000" dirty="0" err="1"/>
              <a:t>transportational</a:t>
            </a:r>
            <a:r>
              <a:rPr lang="en-GB" sz="4000" dirty="0"/>
              <a:t> </a:t>
            </a:r>
            <a:r>
              <a:rPr lang="en-GB" sz="4000" dirty="0" err="1"/>
              <a:t>equipments</a:t>
            </a:r>
            <a:r>
              <a:rPr lang="en-GB" sz="4000" dirty="0"/>
              <a:t> like automobiles, aircrafts and so on.</a:t>
            </a:r>
            <a:endParaRPr lang="fr-FR" sz="4000" dirty="0"/>
          </a:p>
        </p:txBody>
      </p:sp>
      <p:sp>
        <p:nvSpPr>
          <p:cNvPr id="2" name="Title 1"/>
          <p:cNvSpPr>
            <a:spLocks noGrp="1"/>
          </p:cNvSpPr>
          <p:nvPr>
            <p:ph type="title"/>
          </p:nvPr>
        </p:nvSpPr>
        <p:spPr>
          <a:xfrm>
            <a:off x="2278782" y="457200"/>
            <a:ext cx="9217024" cy="811560"/>
          </a:xfrm>
        </p:spPr>
        <p:txBody>
          <a:bodyPr>
            <a:noAutofit/>
          </a:bodyPr>
          <a:lstStyle/>
          <a:p>
            <a:r>
              <a:rPr lang="en-GB" sz="4800" b="1" dirty="0">
                <a:solidFill>
                  <a:srgbClr val="FF0000"/>
                </a:solidFill>
                <a:effectLst>
                  <a:outerShdw blurRad="38100" dist="38100" dir="2700000" algn="tl">
                    <a:srgbClr val="000000">
                      <a:alpha val="43137"/>
                    </a:srgbClr>
                  </a:outerShdw>
                </a:effectLst>
              </a:rPr>
              <a:t>Computer Science and Engineering </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34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amond(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50" y="1268760"/>
            <a:ext cx="11377263" cy="5472608"/>
          </a:xfrm>
        </p:spPr>
        <p:txBody>
          <a:bodyPr>
            <a:noAutofit/>
          </a:bodyPr>
          <a:lstStyle/>
          <a:p>
            <a:pPr marL="82296" indent="0" algn="just">
              <a:buNone/>
            </a:pPr>
            <a:r>
              <a:rPr lang="fr-FR" sz="3600" dirty="0" err="1"/>
              <a:t>Other</a:t>
            </a:r>
            <a:r>
              <a:rPr lang="fr-FR" sz="3600" dirty="0"/>
              <a:t> technologies </a:t>
            </a:r>
            <a:r>
              <a:rPr lang="fr-FR" sz="3600" dirty="0" err="1"/>
              <a:t>under</a:t>
            </a:r>
            <a:r>
              <a:rPr lang="fr-FR" sz="3600" dirty="0"/>
              <a:t> development are interventions for cognitive </a:t>
            </a:r>
            <a:r>
              <a:rPr lang="fr-FR" sz="3600" dirty="0" err="1"/>
              <a:t>enhancement</a:t>
            </a:r>
            <a:r>
              <a:rPr lang="fr-FR" sz="3600" dirty="0"/>
              <a:t>, proton cancer </a:t>
            </a:r>
            <a:r>
              <a:rPr lang="fr-FR" sz="3600" dirty="0" err="1"/>
              <a:t>therapy</a:t>
            </a:r>
            <a:r>
              <a:rPr lang="fr-FR" sz="3600" dirty="0"/>
              <a:t> and </a:t>
            </a:r>
            <a:r>
              <a:rPr lang="fr-FR" sz="3600" dirty="0" err="1"/>
              <a:t>genetic</a:t>
            </a:r>
            <a:r>
              <a:rPr lang="fr-FR" sz="3600" dirty="0"/>
              <a:t> engineering. </a:t>
            </a:r>
            <a:r>
              <a:rPr lang="fr-FR" sz="3600" dirty="0" err="1"/>
              <a:t>Revolutionary</a:t>
            </a:r>
            <a:r>
              <a:rPr lang="fr-FR" sz="3600" dirty="0"/>
              <a:t> inventions </a:t>
            </a:r>
            <a:r>
              <a:rPr lang="fr-FR" sz="3600" dirty="0" err="1"/>
              <a:t>include</a:t>
            </a:r>
            <a:r>
              <a:rPr lang="fr-FR" sz="3600" dirty="0"/>
              <a:t> </a:t>
            </a:r>
            <a:r>
              <a:rPr lang="fr-FR" sz="3600" dirty="0" err="1"/>
              <a:t>small</a:t>
            </a:r>
            <a:r>
              <a:rPr lang="fr-FR" sz="3600" dirty="0"/>
              <a:t> underground </a:t>
            </a:r>
            <a:r>
              <a:rPr lang="fr-FR" sz="3600" dirty="0" err="1"/>
              <a:t>nuclear</a:t>
            </a:r>
            <a:r>
              <a:rPr lang="fr-FR" sz="3600" dirty="0"/>
              <a:t> power </a:t>
            </a:r>
            <a:r>
              <a:rPr lang="fr-FR" sz="3600" dirty="0" err="1"/>
              <a:t>units</a:t>
            </a:r>
            <a:r>
              <a:rPr lang="fr-FR" sz="3600" dirty="0"/>
              <a:t> </a:t>
            </a:r>
            <a:r>
              <a:rPr lang="fr-FR" sz="3600" dirty="0" err="1"/>
              <a:t>called</a:t>
            </a:r>
            <a:r>
              <a:rPr lang="fr-FR" sz="3600" dirty="0"/>
              <a:t> </a:t>
            </a:r>
            <a:r>
              <a:rPr lang="fr-FR" sz="3600" dirty="0" err="1"/>
              <a:t>nuclear</a:t>
            </a:r>
            <a:r>
              <a:rPr lang="fr-FR" sz="3600" dirty="0"/>
              <a:t> batteries </a:t>
            </a:r>
            <a:r>
              <a:rPr lang="fr-FR" sz="3600" dirty="0" err="1"/>
              <a:t>that</a:t>
            </a:r>
            <a:r>
              <a:rPr lang="fr-FR" sz="3600" dirty="0"/>
              <a:t> </a:t>
            </a:r>
            <a:r>
              <a:rPr lang="fr-FR" sz="3600" dirty="0" err="1"/>
              <a:t>will</a:t>
            </a:r>
            <a:r>
              <a:rPr lang="fr-FR" sz="3600" dirty="0"/>
              <a:t> </a:t>
            </a:r>
            <a:r>
              <a:rPr lang="fr-FR" sz="3600" dirty="0" err="1"/>
              <a:t>be</a:t>
            </a:r>
            <a:r>
              <a:rPr lang="fr-FR" sz="3600" dirty="0"/>
              <a:t> ultra-</a:t>
            </a:r>
            <a:r>
              <a:rPr lang="fr-FR" sz="3600" dirty="0" err="1"/>
              <a:t>safe</a:t>
            </a:r>
            <a:r>
              <a:rPr lang="fr-FR" sz="3600" dirty="0"/>
              <a:t> and maintenance-free; new types of photo-</a:t>
            </a:r>
            <a:r>
              <a:rPr lang="fr-FR" sz="3600" dirty="0" err="1"/>
              <a:t>voltaics</a:t>
            </a:r>
            <a:r>
              <a:rPr lang="fr-FR" sz="3600" dirty="0"/>
              <a:t> </a:t>
            </a:r>
            <a:r>
              <a:rPr lang="fr-FR" sz="3600" dirty="0" err="1"/>
              <a:t>that</a:t>
            </a:r>
            <a:r>
              <a:rPr lang="fr-FR" sz="3600" dirty="0"/>
              <a:t> </a:t>
            </a:r>
            <a:r>
              <a:rPr lang="fr-FR" sz="3600" dirty="0" err="1"/>
              <a:t>will</a:t>
            </a:r>
            <a:r>
              <a:rPr lang="fr-FR" sz="3600" dirty="0"/>
              <a:t> </a:t>
            </a:r>
            <a:r>
              <a:rPr lang="fr-FR" sz="3600" dirty="0" err="1"/>
              <a:t>make</a:t>
            </a:r>
            <a:r>
              <a:rPr lang="fr-FR" sz="3600" dirty="0"/>
              <a:t> </a:t>
            </a:r>
            <a:r>
              <a:rPr lang="fr-FR" sz="3600" dirty="0" err="1"/>
              <a:t>electricity</a:t>
            </a:r>
            <a:r>
              <a:rPr lang="fr-FR" sz="3600" dirty="0"/>
              <a:t> from sunlight </a:t>
            </a:r>
            <a:r>
              <a:rPr lang="fr-FR" sz="3600" dirty="0" err="1"/>
              <a:t>cheaper</a:t>
            </a:r>
            <a:r>
              <a:rPr lang="fr-FR" sz="3600" dirty="0"/>
              <a:t> </a:t>
            </a:r>
            <a:r>
              <a:rPr lang="fr-FR" sz="3600" dirty="0" err="1"/>
              <a:t>than</a:t>
            </a:r>
            <a:r>
              <a:rPr lang="fr-FR" sz="3600" dirty="0"/>
              <a:t> </a:t>
            </a:r>
            <a:r>
              <a:rPr lang="fr-FR" sz="3600" dirty="0" err="1"/>
              <a:t>that</a:t>
            </a:r>
            <a:r>
              <a:rPr lang="fr-FR" sz="3600" dirty="0"/>
              <a:t> from </a:t>
            </a:r>
            <a:r>
              <a:rPr lang="fr-FR" sz="3600" dirty="0" err="1"/>
              <a:t>coal</a:t>
            </a:r>
            <a:r>
              <a:rPr lang="fr-FR" sz="3600" dirty="0"/>
              <a:t>; and </a:t>
            </a:r>
            <a:r>
              <a:rPr lang="fr-FR" sz="3600" dirty="0" err="1"/>
              <a:t>myriad</a:t>
            </a:r>
            <a:r>
              <a:rPr lang="fr-FR" sz="3600" dirty="0"/>
              <a:t> </a:t>
            </a:r>
            <a:r>
              <a:rPr lang="fr-FR" sz="3600" dirty="0" err="1"/>
              <a:t>nano-technologies</a:t>
            </a:r>
            <a:r>
              <a:rPr lang="fr-FR" sz="3600" dirty="0"/>
              <a:t>, </a:t>
            </a:r>
            <a:r>
              <a:rPr lang="fr-FR" sz="3600" dirty="0" err="1"/>
              <a:t>some</a:t>
            </a:r>
            <a:r>
              <a:rPr lang="fr-FR" sz="3600" dirty="0"/>
              <a:t> of </a:t>
            </a:r>
            <a:r>
              <a:rPr lang="fr-FR" sz="3600" dirty="0" err="1"/>
              <a:t>which</a:t>
            </a:r>
            <a:r>
              <a:rPr lang="fr-FR" sz="3600" dirty="0"/>
              <a:t> </a:t>
            </a:r>
            <a:r>
              <a:rPr lang="fr-FR" sz="3600" dirty="0" err="1"/>
              <a:t>lower</a:t>
            </a:r>
            <a:r>
              <a:rPr lang="fr-FR" sz="3600" dirty="0"/>
              <a:t> the </a:t>
            </a:r>
            <a:r>
              <a:rPr lang="fr-FR" sz="3600" dirty="0" err="1"/>
              <a:t>cost</a:t>
            </a:r>
            <a:r>
              <a:rPr lang="fr-FR" sz="3600" dirty="0"/>
              <a:t> and </a:t>
            </a:r>
            <a:r>
              <a:rPr lang="fr-FR" sz="3600" dirty="0" err="1"/>
              <a:t>increase</a:t>
            </a:r>
            <a:r>
              <a:rPr lang="fr-FR" sz="3600" dirty="0"/>
              <a:t> the </a:t>
            </a:r>
            <a:r>
              <a:rPr lang="fr-FR" sz="3600" dirty="0" err="1"/>
              <a:t>reliability</a:t>
            </a:r>
            <a:r>
              <a:rPr lang="fr-FR" sz="3600" dirty="0"/>
              <a:t> of </a:t>
            </a:r>
            <a:r>
              <a:rPr lang="fr-FR" sz="3600" dirty="0" err="1"/>
              <a:t>many</a:t>
            </a:r>
            <a:r>
              <a:rPr lang="fr-FR" sz="3600" dirty="0"/>
              <a:t> </a:t>
            </a:r>
            <a:r>
              <a:rPr lang="fr-FR" sz="3600" dirty="0" err="1"/>
              <a:t>products</a:t>
            </a:r>
            <a:r>
              <a:rPr lang="fr-FR" sz="3600" dirty="0"/>
              <a:t> – </a:t>
            </a:r>
            <a:r>
              <a:rPr lang="fr-FR" sz="3600" dirty="0" err="1"/>
              <a:t>even</a:t>
            </a:r>
            <a:r>
              <a:rPr lang="fr-FR" sz="3600" dirty="0"/>
              <a:t> in the </a:t>
            </a:r>
            <a:r>
              <a:rPr lang="fr-FR" sz="3600" dirty="0" err="1"/>
              <a:t>poorest</a:t>
            </a:r>
            <a:r>
              <a:rPr lang="fr-FR" sz="3600" dirty="0"/>
              <a:t> areas of the developing world. </a:t>
            </a:r>
          </a:p>
        </p:txBody>
      </p:sp>
      <p:sp>
        <p:nvSpPr>
          <p:cNvPr id="2" name="Title 1"/>
          <p:cNvSpPr>
            <a:spLocks noGrp="1"/>
          </p:cNvSpPr>
          <p:nvPr>
            <p:ph type="title"/>
          </p:nvPr>
        </p:nvSpPr>
        <p:spPr>
          <a:xfrm>
            <a:off x="2278782" y="457200"/>
            <a:ext cx="9217024" cy="811560"/>
          </a:xfrm>
        </p:spPr>
        <p:txBody>
          <a:bodyPr>
            <a:noAutofit/>
          </a:bodyPr>
          <a:lstStyle/>
          <a:p>
            <a:r>
              <a:rPr lang="en-GB" sz="4800" b="1" dirty="0">
                <a:solidFill>
                  <a:srgbClr val="FF0000"/>
                </a:solidFill>
                <a:effectLst>
                  <a:outerShdw blurRad="38100" dist="38100" dir="2700000" algn="tl">
                    <a:srgbClr val="000000">
                      <a:alpha val="43137"/>
                    </a:srgbClr>
                  </a:outerShdw>
                </a:effectLst>
              </a:rPr>
              <a:t>Computer Science and Engineering </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177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amond(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598" y="1052736"/>
            <a:ext cx="10585176" cy="5616624"/>
          </a:xfrm>
        </p:spPr>
        <p:txBody>
          <a:bodyPr>
            <a:normAutofit/>
          </a:bodyPr>
          <a:lstStyle/>
          <a:p>
            <a:pPr marL="82296" indent="0" algn="just">
              <a:buNone/>
            </a:pPr>
            <a:r>
              <a:rPr lang="en-US" sz="3600" dirty="0"/>
              <a:t>It is axiomatic to posit that there is a linkage between Science and National Development. This intercourse is not only symbiotically connected; but, one depends on the other for its sustenance. Therefore, the role of Science on economic transformation and national development can not be over emphasized. The wheel of development of any country lies on the shoulder of how vibrant and progressive its Science and Technology are. </a:t>
            </a:r>
            <a:endParaRPr lang="fr-FR" sz="3600" dirty="0"/>
          </a:p>
        </p:txBody>
      </p:sp>
      <p:sp>
        <p:nvSpPr>
          <p:cNvPr id="2" name="Title 1"/>
          <p:cNvSpPr>
            <a:spLocks noGrp="1"/>
          </p:cNvSpPr>
          <p:nvPr>
            <p:ph type="title"/>
          </p:nvPr>
        </p:nvSpPr>
        <p:spPr>
          <a:xfrm>
            <a:off x="1270670" y="260648"/>
            <a:ext cx="9996139" cy="778098"/>
          </a:xfrm>
        </p:spPr>
        <p:txBody>
          <a:bodyPr>
            <a:normAutofit fontScale="90000"/>
          </a:bodyPr>
          <a:lstStyle/>
          <a:p>
            <a:r>
              <a:rPr lang="fr-FR" sz="4800" b="1" dirty="0">
                <a:solidFill>
                  <a:srgbClr val="FF0000"/>
                </a:solidFill>
                <a:effectLst>
                  <a:outerShdw blurRad="38100" dist="38100" dir="2700000" algn="tl">
                    <a:srgbClr val="000000">
                      <a:alpha val="43137"/>
                    </a:srgbClr>
                  </a:outerShdw>
                </a:effectLst>
              </a:rPr>
              <a:t>Introduction</a:t>
            </a:r>
            <a:endParaRPr lang="fr-FR"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572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811" t="18614" r="19964" b="8658"/>
          <a:stretch/>
        </p:blipFill>
        <p:spPr bwMode="auto">
          <a:xfrm>
            <a:off x="982638" y="0"/>
            <a:ext cx="9793088" cy="676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78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rof oyawoye\Desktop\caleb university\2012_lar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582" y="488974"/>
            <a:ext cx="3318123" cy="5748338"/>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prof oyawoye\Desktop\caleb university\download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927" y="488974"/>
            <a:ext cx="3482847" cy="589235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982" y="488974"/>
            <a:ext cx="3168352" cy="574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30910" y="6293457"/>
            <a:ext cx="4741811" cy="523220"/>
          </a:xfrm>
          <a:prstGeom prst="rect">
            <a:avLst/>
          </a:prstGeom>
        </p:spPr>
        <p:txBody>
          <a:bodyPr wrap="none">
            <a:spAutoFit/>
          </a:bodyPr>
          <a:lstStyle/>
          <a:p>
            <a:r>
              <a:rPr lang="en-GB" sz="2800" dirty="0">
                <a:gradFill>
                  <a:gsLst>
                    <a:gs pos="0">
                      <a:prstClr val="black">
                        <a:lumMod val="50000"/>
                      </a:prstClr>
                    </a:gs>
                    <a:gs pos="61000">
                      <a:prstClr val="black"/>
                    </a:gs>
                  </a:gsLst>
                  <a:lin ang="5400000" scaled="0"/>
                </a:gradFill>
                <a:ea typeface="+mj-ea"/>
                <a:cs typeface="+mj-cs"/>
              </a:rPr>
              <a:t>Canada, Abu Dhabi  and Lagos</a:t>
            </a:r>
            <a:endParaRPr lang="fr-FR" dirty="0"/>
          </a:p>
        </p:txBody>
      </p:sp>
    </p:spTree>
    <p:extLst>
      <p:ext uri="{BB962C8B-B14F-4D97-AF65-F5344CB8AC3E}">
        <p14:creationId xmlns:p14="http://schemas.microsoft.com/office/powerpoint/2010/main" val="315473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ppt_x"/>
                                          </p:val>
                                        </p:tav>
                                        <p:tav tm="100000">
                                          <p:val>
                                            <p:strVal val="#ppt_x"/>
                                          </p:val>
                                        </p:tav>
                                      </p:tavLst>
                                    </p:anim>
                                    <p:anim calcmode="lin" valueType="num">
                                      <p:cBhvr additive="base">
                                        <p:cTn id="12" dur="500" fill="hold"/>
                                        <p:tgtEl>
                                          <p:spTgt spid="174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gtEl>
                                        <p:attrNameLst>
                                          <p:attrName>style.visibility</p:attrName>
                                        </p:attrNameLst>
                                      </p:cBhvr>
                                      <p:to>
                                        <p:strVal val="visible"/>
                                      </p:to>
                                    </p:set>
                                    <p:anim calcmode="lin" valueType="num">
                                      <p:cBhvr additive="base">
                                        <p:cTn id="15" dur="500" fill="hold"/>
                                        <p:tgtEl>
                                          <p:spTgt spid="17411"/>
                                        </p:tgtEl>
                                        <p:attrNameLst>
                                          <p:attrName>ppt_x</p:attrName>
                                        </p:attrNameLst>
                                      </p:cBhvr>
                                      <p:tavLst>
                                        <p:tav tm="0">
                                          <p:val>
                                            <p:strVal val="#ppt_x"/>
                                          </p:val>
                                        </p:tav>
                                        <p:tav tm="100000">
                                          <p:val>
                                            <p:strVal val="#ppt_x"/>
                                          </p:val>
                                        </p:tav>
                                      </p:tavLst>
                                    </p:anim>
                                    <p:anim calcmode="lin" valueType="num">
                                      <p:cBhvr additive="base">
                                        <p:cTn id="16"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55874" y="6237312"/>
            <a:ext cx="3758711" cy="438944"/>
          </a:xfrm>
        </p:spPr>
        <p:txBody>
          <a:bodyPr>
            <a:normAutofit fontScale="90000"/>
          </a:bodyPr>
          <a:lstStyle/>
          <a:p>
            <a:r>
              <a:rPr lang="en-GB" dirty="0"/>
              <a:t>UK, Lagos and Osun Roads </a:t>
            </a:r>
            <a:endParaRPr lang="fr-FR" dirty="0"/>
          </a:p>
        </p:txBody>
      </p:sp>
      <p:pic>
        <p:nvPicPr>
          <p:cNvPr id="18435" name="Picture 3" descr="C:\Users\prof oyawoye\Desktop\caleb university\roads_2419537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542" y="1472636"/>
            <a:ext cx="3528392" cy="4404636"/>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C:\Users\prof oyawoye\Desktop\caleb university\Flyover-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1484784"/>
            <a:ext cx="367240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Users\prof oyawoye\Desktop\caleb university\33311321811_d690d13d60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9382" y="1484784"/>
            <a:ext cx="3960440" cy="451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1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wipe(down)">
                                      <p:cBhvr>
                                        <p:cTn id="7" dur="500"/>
                                        <p:tgtEl>
                                          <p:spTgt spid="18435"/>
                                        </p:tgtEl>
                                      </p:cBhvr>
                                    </p:animEffect>
                                  </p:childTnLst>
                                </p:cTn>
                              </p:par>
                              <p:par>
                                <p:cTn id="8" presetID="22" presetClass="entr" presetSubtype="4" fill="hold" nodeType="withEffect">
                                  <p:stCondLst>
                                    <p:cond delay="0"/>
                                  </p:stCondLst>
                                  <p:childTnLst>
                                    <p:set>
                                      <p:cBhvr>
                                        <p:cTn id="9" dur="1" fill="hold">
                                          <p:stCondLst>
                                            <p:cond delay="0"/>
                                          </p:stCondLst>
                                        </p:cTn>
                                        <p:tgtEl>
                                          <p:spTgt spid="18437"/>
                                        </p:tgtEl>
                                        <p:attrNameLst>
                                          <p:attrName>style.visibility</p:attrName>
                                        </p:attrNameLst>
                                      </p:cBhvr>
                                      <p:to>
                                        <p:strVal val="visible"/>
                                      </p:to>
                                    </p:set>
                                    <p:animEffect transition="in" filter="wipe(down)">
                                      <p:cBhvr>
                                        <p:cTn id="10" dur="500"/>
                                        <p:tgtEl>
                                          <p:spTgt spid="18437"/>
                                        </p:tgtEl>
                                      </p:cBhvr>
                                    </p:animEffect>
                                  </p:childTnLst>
                                </p:cTn>
                              </p:par>
                              <p:par>
                                <p:cTn id="11" presetID="22" presetClass="entr" presetSubtype="4" fill="hold" nodeType="withEffect">
                                  <p:stCondLst>
                                    <p:cond delay="0"/>
                                  </p:stCondLst>
                                  <p:childTnLst>
                                    <p:set>
                                      <p:cBhvr>
                                        <p:cTn id="12" dur="1" fill="hold">
                                          <p:stCondLst>
                                            <p:cond delay="0"/>
                                          </p:stCondLst>
                                        </p:cTn>
                                        <p:tgtEl>
                                          <p:spTgt spid="18438"/>
                                        </p:tgtEl>
                                        <p:attrNameLst>
                                          <p:attrName>style.visibility</p:attrName>
                                        </p:attrNameLst>
                                      </p:cBhvr>
                                      <p:to>
                                        <p:strVal val="visible"/>
                                      </p:to>
                                    </p:set>
                                    <p:animEffect transition="in" filter="wipe(down)">
                                      <p:cBhvr>
                                        <p:cTn id="13"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558" y="1052736"/>
            <a:ext cx="11377263" cy="5626224"/>
          </a:xfrm>
        </p:spPr>
        <p:txBody>
          <a:bodyPr>
            <a:noAutofit/>
          </a:bodyPr>
          <a:lstStyle/>
          <a:p>
            <a:pPr marL="82296" indent="0" algn="just">
              <a:buNone/>
            </a:pPr>
            <a:r>
              <a:rPr lang="fr-FR" sz="3600" dirty="0"/>
              <a:t>Science and technology are the </a:t>
            </a:r>
            <a:r>
              <a:rPr lang="fr-FR" sz="3600" dirty="0" err="1"/>
              <a:t>differentiators</a:t>
            </a:r>
            <a:r>
              <a:rPr lang="fr-FR" sz="3600" dirty="0"/>
              <a:t> </a:t>
            </a:r>
            <a:r>
              <a:rPr lang="fr-FR" sz="3600" dirty="0" err="1"/>
              <a:t>between</a:t>
            </a:r>
            <a:r>
              <a:rPr lang="fr-FR" sz="3600" dirty="0"/>
              <a:t> countries </a:t>
            </a:r>
            <a:r>
              <a:rPr lang="fr-FR" sz="3600" dirty="0" err="1"/>
              <a:t>that</a:t>
            </a:r>
            <a:r>
              <a:rPr lang="fr-FR" sz="3600" dirty="0"/>
              <a:t> are able to </a:t>
            </a:r>
            <a:r>
              <a:rPr lang="fr-FR" sz="3600" dirty="0" err="1"/>
              <a:t>tackle</a:t>
            </a:r>
            <a:r>
              <a:rPr lang="fr-FR" sz="3600" dirty="0"/>
              <a:t> </a:t>
            </a:r>
            <a:r>
              <a:rPr lang="fr-FR" sz="3600" dirty="0" err="1"/>
              <a:t>poverty</a:t>
            </a:r>
            <a:r>
              <a:rPr lang="fr-FR" sz="3600" dirty="0"/>
              <a:t> </a:t>
            </a:r>
            <a:r>
              <a:rPr lang="fr-FR" sz="3600" dirty="0" err="1"/>
              <a:t>effectively</a:t>
            </a:r>
            <a:r>
              <a:rPr lang="fr-FR" sz="3600" dirty="0"/>
              <a:t> by </a:t>
            </a:r>
            <a:r>
              <a:rPr lang="fr-FR" sz="3600" dirty="0" err="1"/>
              <a:t>growing</a:t>
            </a:r>
            <a:r>
              <a:rPr lang="fr-FR" sz="3600" dirty="0"/>
              <a:t> and developing </a:t>
            </a:r>
            <a:r>
              <a:rPr lang="fr-FR" sz="3600" dirty="0" err="1"/>
              <a:t>their</a:t>
            </a:r>
            <a:r>
              <a:rPr lang="fr-FR" sz="3600" dirty="0"/>
              <a:t> </a:t>
            </a:r>
            <a:r>
              <a:rPr lang="fr-FR" sz="3600" dirty="0" err="1"/>
              <a:t>economies</a:t>
            </a:r>
            <a:r>
              <a:rPr lang="fr-FR" sz="3600" dirty="0"/>
              <a:t>, and </a:t>
            </a:r>
            <a:r>
              <a:rPr lang="fr-FR" sz="3600" dirty="0" err="1"/>
              <a:t>those</a:t>
            </a:r>
            <a:r>
              <a:rPr lang="fr-FR" sz="3600" dirty="0"/>
              <a:t> </a:t>
            </a:r>
            <a:r>
              <a:rPr lang="fr-FR" sz="3600" dirty="0" err="1"/>
              <a:t>that</a:t>
            </a:r>
            <a:r>
              <a:rPr lang="fr-FR" sz="3600" dirty="0"/>
              <a:t> are not. The </a:t>
            </a:r>
            <a:r>
              <a:rPr lang="fr-FR" sz="3600" dirty="0" err="1"/>
              <a:t>extent</a:t>
            </a:r>
            <a:r>
              <a:rPr lang="fr-FR" sz="3600" dirty="0"/>
              <a:t> to </a:t>
            </a:r>
            <a:r>
              <a:rPr lang="fr-FR" sz="3600" dirty="0" err="1"/>
              <a:t>which</a:t>
            </a:r>
            <a:r>
              <a:rPr lang="fr-FR" sz="3600" dirty="0"/>
              <a:t> developing </a:t>
            </a:r>
            <a:r>
              <a:rPr lang="fr-FR" sz="3600" dirty="0" err="1"/>
              <a:t>economies</a:t>
            </a:r>
            <a:r>
              <a:rPr lang="fr-FR" sz="3600" dirty="0"/>
              <a:t> </a:t>
            </a:r>
            <a:r>
              <a:rPr lang="fr-FR" sz="3600" dirty="0" err="1"/>
              <a:t>emerge</a:t>
            </a:r>
            <a:r>
              <a:rPr lang="fr-FR" sz="3600" dirty="0"/>
              <a:t> as economic </a:t>
            </a:r>
            <a:r>
              <a:rPr lang="fr-FR" sz="3600" dirty="0" err="1"/>
              <a:t>powerhouses</a:t>
            </a:r>
            <a:r>
              <a:rPr lang="fr-FR" sz="3600" dirty="0"/>
              <a:t> </a:t>
            </a:r>
            <a:r>
              <a:rPr lang="fr-FR" sz="3600" dirty="0" err="1"/>
              <a:t>depends</a:t>
            </a:r>
            <a:r>
              <a:rPr lang="fr-FR" sz="3600" dirty="0"/>
              <a:t> on </a:t>
            </a:r>
            <a:r>
              <a:rPr lang="fr-FR" sz="3600" dirty="0" err="1"/>
              <a:t>their</a:t>
            </a:r>
            <a:r>
              <a:rPr lang="fr-FR" sz="3600" dirty="0"/>
              <a:t> </a:t>
            </a:r>
            <a:r>
              <a:rPr lang="fr-FR" sz="3600" dirty="0" err="1"/>
              <a:t>ability</a:t>
            </a:r>
            <a:r>
              <a:rPr lang="fr-FR" sz="3600" dirty="0"/>
              <a:t> to </a:t>
            </a:r>
            <a:r>
              <a:rPr lang="fr-FR" sz="3600" dirty="0" err="1"/>
              <a:t>grasp</a:t>
            </a:r>
            <a:r>
              <a:rPr lang="fr-FR" sz="3600" dirty="0"/>
              <a:t> and </a:t>
            </a:r>
            <a:r>
              <a:rPr lang="fr-FR" sz="3600" dirty="0" err="1"/>
              <a:t>apply</a:t>
            </a:r>
            <a:r>
              <a:rPr lang="fr-FR" sz="3600" dirty="0"/>
              <a:t> insights from science and technology and use </a:t>
            </a:r>
            <a:r>
              <a:rPr lang="fr-FR" sz="3600" dirty="0" err="1"/>
              <a:t>them</a:t>
            </a:r>
            <a:r>
              <a:rPr lang="fr-FR" sz="3600" dirty="0"/>
              <a:t> </a:t>
            </a:r>
            <a:r>
              <a:rPr lang="fr-FR" sz="3600" dirty="0" err="1"/>
              <a:t>creatively</a:t>
            </a:r>
            <a:r>
              <a:rPr lang="fr-FR" sz="3600" dirty="0"/>
              <a:t>. Innovation </a:t>
            </a:r>
            <a:r>
              <a:rPr lang="fr-FR" sz="3600" dirty="0" err="1"/>
              <a:t>is</a:t>
            </a:r>
            <a:r>
              <a:rPr lang="fr-FR" sz="3600" dirty="0"/>
              <a:t> the </a:t>
            </a:r>
            <a:r>
              <a:rPr lang="fr-FR" sz="3600" dirty="0" err="1"/>
              <a:t>primary</a:t>
            </a:r>
            <a:r>
              <a:rPr lang="fr-FR" sz="3600" dirty="0"/>
              <a:t> driver of </a:t>
            </a:r>
            <a:r>
              <a:rPr lang="fr-FR" sz="3600" dirty="0" err="1"/>
              <a:t>technological</a:t>
            </a:r>
            <a:r>
              <a:rPr lang="fr-FR" sz="3600" dirty="0"/>
              <a:t> </a:t>
            </a:r>
            <a:r>
              <a:rPr lang="fr-FR" sz="3600" dirty="0" err="1"/>
              <a:t>growth</a:t>
            </a:r>
            <a:r>
              <a:rPr lang="fr-FR" sz="3600" dirty="0"/>
              <a:t> and drives </a:t>
            </a:r>
            <a:r>
              <a:rPr lang="fr-FR" sz="3600" dirty="0" err="1"/>
              <a:t>higher</a:t>
            </a:r>
            <a:r>
              <a:rPr lang="fr-FR" sz="3600" dirty="0"/>
              <a:t> living standards. </a:t>
            </a:r>
          </a:p>
        </p:txBody>
      </p:sp>
      <p:sp>
        <p:nvSpPr>
          <p:cNvPr id="2" name="Title 1"/>
          <p:cNvSpPr>
            <a:spLocks noGrp="1"/>
          </p:cNvSpPr>
          <p:nvPr>
            <p:ph type="title"/>
          </p:nvPr>
        </p:nvSpPr>
        <p:spPr>
          <a:xfrm>
            <a:off x="1846734" y="116632"/>
            <a:ext cx="9996139" cy="1143000"/>
          </a:xfrm>
        </p:spPr>
        <p:txBody>
          <a:bodyPr>
            <a:normAutofit/>
          </a:bodyPr>
          <a:lstStyle/>
          <a:p>
            <a:r>
              <a:rPr lang="en-GB" sz="4800" b="1" dirty="0">
                <a:solidFill>
                  <a:srgbClr val="FF0000"/>
                </a:solidFill>
                <a:effectLst>
                  <a:outerShdw blurRad="38100" dist="38100" dir="2700000" algn="tl">
                    <a:srgbClr val="000000">
                      <a:alpha val="43137"/>
                    </a:srgbClr>
                  </a:outerShdw>
                </a:effectLst>
              </a:rPr>
              <a:t>Science and Technology</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2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558" y="1268760"/>
            <a:ext cx="11377263" cy="5410200"/>
          </a:xfrm>
        </p:spPr>
        <p:txBody>
          <a:bodyPr>
            <a:noAutofit/>
          </a:bodyPr>
          <a:lstStyle/>
          <a:p>
            <a:pPr marL="82296" indent="0" algn="just">
              <a:buNone/>
            </a:pPr>
            <a:r>
              <a:rPr lang="en-GB" sz="4000" dirty="0"/>
              <a:t>As an engine of growth, the potential of technology is endless, and still largely untapped in Africa and other developing world regions across the globe. </a:t>
            </a:r>
            <a:r>
              <a:rPr lang="fr-FR" sz="4000" dirty="0" err="1"/>
              <a:t>Less</a:t>
            </a:r>
            <a:r>
              <a:rPr lang="fr-FR" sz="4000" dirty="0"/>
              <a:t> </a:t>
            </a:r>
            <a:r>
              <a:rPr lang="fr-FR" sz="4000" dirty="0" err="1"/>
              <a:t>developed</a:t>
            </a:r>
            <a:r>
              <a:rPr lang="fr-FR" sz="4000" dirty="0"/>
              <a:t> countries not </a:t>
            </a:r>
            <a:r>
              <a:rPr lang="fr-FR" sz="4000" dirty="0" err="1"/>
              <a:t>only</a:t>
            </a:r>
            <a:r>
              <a:rPr lang="fr-FR" sz="4000" dirty="0"/>
              <a:t> </a:t>
            </a:r>
            <a:r>
              <a:rPr lang="fr-FR" sz="4000" dirty="0" err="1"/>
              <a:t>lack</a:t>
            </a:r>
            <a:r>
              <a:rPr lang="fr-FR" sz="4000" dirty="0"/>
              <a:t> </a:t>
            </a:r>
            <a:r>
              <a:rPr lang="fr-FR" sz="4000" dirty="0" err="1"/>
              <a:t>skilled</a:t>
            </a:r>
            <a:r>
              <a:rPr lang="fr-FR" sz="4000" dirty="0"/>
              <a:t> labour and capital, but </a:t>
            </a:r>
            <a:r>
              <a:rPr lang="fr-FR" sz="4000" dirty="0" err="1"/>
              <a:t>also</a:t>
            </a:r>
            <a:r>
              <a:rPr lang="fr-FR" sz="4000" dirty="0"/>
              <a:t> use </a:t>
            </a:r>
            <a:r>
              <a:rPr lang="fr-FR" sz="4000" dirty="0" err="1"/>
              <a:t>these</a:t>
            </a:r>
            <a:r>
              <a:rPr lang="fr-FR" sz="4000" dirty="0"/>
              <a:t> </a:t>
            </a:r>
            <a:r>
              <a:rPr lang="fr-FR" sz="4000" dirty="0" err="1"/>
              <a:t>less</a:t>
            </a:r>
            <a:r>
              <a:rPr lang="fr-FR" sz="4000" dirty="0"/>
              <a:t> </a:t>
            </a:r>
            <a:r>
              <a:rPr lang="fr-FR" sz="4000" dirty="0" err="1"/>
              <a:t>efficiently</a:t>
            </a:r>
            <a:r>
              <a:rPr lang="fr-FR" sz="4000" dirty="0"/>
              <a:t>. Inputs </a:t>
            </a:r>
            <a:r>
              <a:rPr lang="fr-FR" sz="4000" dirty="0" err="1"/>
              <a:t>account</a:t>
            </a:r>
            <a:r>
              <a:rPr lang="fr-FR" sz="4000" dirty="0"/>
              <a:t> for </a:t>
            </a:r>
            <a:r>
              <a:rPr lang="fr-FR" sz="4000" dirty="0" err="1"/>
              <a:t>less</a:t>
            </a:r>
            <a:r>
              <a:rPr lang="fr-FR" sz="4000" dirty="0"/>
              <a:t> </a:t>
            </a:r>
            <a:r>
              <a:rPr lang="fr-FR" sz="4000" dirty="0" err="1"/>
              <a:t>than</a:t>
            </a:r>
            <a:r>
              <a:rPr lang="fr-FR" sz="4000" dirty="0"/>
              <a:t> </a:t>
            </a:r>
            <a:r>
              <a:rPr lang="fr-FR" sz="4000" dirty="0" err="1"/>
              <a:t>half</a:t>
            </a:r>
            <a:r>
              <a:rPr lang="fr-FR" sz="4000" dirty="0"/>
              <a:t> of the </a:t>
            </a:r>
            <a:r>
              <a:rPr lang="fr-FR" sz="4000" dirty="0" err="1"/>
              <a:t>differences</a:t>
            </a:r>
            <a:r>
              <a:rPr lang="fr-FR" sz="4000" dirty="0"/>
              <a:t> in per capita </a:t>
            </a:r>
            <a:r>
              <a:rPr lang="fr-FR" sz="4000" dirty="0" err="1"/>
              <a:t>income</a:t>
            </a:r>
            <a:r>
              <a:rPr lang="fr-FR" sz="4000" dirty="0"/>
              <a:t> </a:t>
            </a:r>
            <a:r>
              <a:rPr lang="fr-FR" sz="4000" dirty="0" err="1"/>
              <a:t>across</a:t>
            </a:r>
            <a:r>
              <a:rPr lang="fr-FR" sz="4000" dirty="0"/>
              <a:t> nations. The </a:t>
            </a:r>
            <a:r>
              <a:rPr lang="fr-FR" sz="4000" dirty="0" err="1"/>
              <a:t>rest</a:t>
            </a:r>
            <a:r>
              <a:rPr lang="fr-FR" sz="4000" dirty="0"/>
              <a:t> </a:t>
            </a:r>
            <a:r>
              <a:rPr lang="fr-FR" sz="4000" dirty="0" err="1"/>
              <a:t>is</a:t>
            </a:r>
            <a:r>
              <a:rPr lang="fr-FR" sz="4000" dirty="0"/>
              <a:t> due to the </a:t>
            </a:r>
            <a:r>
              <a:rPr lang="fr-FR" sz="4000" dirty="0" err="1"/>
              <a:t>inability</a:t>
            </a:r>
            <a:r>
              <a:rPr lang="fr-FR" sz="4000" dirty="0"/>
              <a:t> to </a:t>
            </a:r>
            <a:r>
              <a:rPr lang="fr-FR" sz="4000" dirty="0" err="1"/>
              <a:t>adopt</a:t>
            </a:r>
            <a:r>
              <a:rPr lang="fr-FR" sz="4000" dirty="0"/>
              <a:t> and </a:t>
            </a:r>
            <a:r>
              <a:rPr lang="fr-FR" sz="4000" dirty="0" err="1"/>
              <a:t>adapt</a:t>
            </a:r>
            <a:r>
              <a:rPr lang="fr-FR" sz="4000" dirty="0"/>
              <a:t> technologies to </a:t>
            </a:r>
            <a:r>
              <a:rPr lang="fr-FR" sz="4000" dirty="0" err="1"/>
              <a:t>raise</a:t>
            </a:r>
            <a:r>
              <a:rPr lang="fr-FR" sz="4000" dirty="0"/>
              <a:t> </a:t>
            </a:r>
            <a:r>
              <a:rPr lang="fr-FR" sz="4000" dirty="0" err="1"/>
              <a:t>productivity</a:t>
            </a:r>
            <a:r>
              <a:rPr lang="fr-FR" sz="4000" dirty="0"/>
              <a:t>. </a:t>
            </a:r>
          </a:p>
        </p:txBody>
      </p:sp>
      <p:sp>
        <p:nvSpPr>
          <p:cNvPr id="2" name="Title 1"/>
          <p:cNvSpPr>
            <a:spLocks noGrp="1"/>
          </p:cNvSpPr>
          <p:nvPr>
            <p:ph type="title"/>
          </p:nvPr>
        </p:nvSpPr>
        <p:spPr>
          <a:xfrm>
            <a:off x="1846734" y="116632"/>
            <a:ext cx="9996139" cy="1143000"/>
          </a:xfrm>
        </p:spPr>
        <p:txBody>
          <a:bodyPr>
            <a:normAutofit/>
          </a:bodyPr>
          <a:lstStyle/>
          <a:p>
            <a:r>
              <a:rPr lang="en-GB" sz="4800" b="1" dirty="0">
                <a:solidFill>
                  <a:srgbClr val="FF0000"/>
                </a:solidFill>
                <a:effectLst>
                  <a:outerShdw blurRad="38100" dist="38100" dir="2700000" algn="tl">
                    <a:srgbClr val="000000">
                      <a:alpha val="43137"/>
                    </a:srgbClr>
                  </a:outerShdw>
                </a:effectLst>
              </a:rPr>
              <a:t>Science and Technology</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67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21" y="1196752"/>
            <a:ext cx="10670261" cy="4975448"/>
          </a:xfrm>
        </p:spPr>
        <p:txBody>
          <a:bodyPr>
            <a:normAutofit/>
          </a:bodyPr>
          <a:lstStyle/>
          <a:p>
            <a:pPr marL="82296" indent="0" algn="just">
              <a:buNone/>
            </a:pPr>
            <a:r>
              <a:rPr lang="en-GB" sz="2800" dirty="0"/>
              <a:t>Equally important is the fact that science and technology has helped in  making work more eaiser for people to do through the invention of computers and household machinaries, it has also made communication faster, through the use of mobile phones, televisions, radio, used in communication.</a:t>
            </a:r>
            <a:endParaRPr lang="fr-FR" sz="2800" dirty="0"/>
          </a:p>
          <a:p>
            <a:pPr marL="82296" indent="0" algn="just">
              <a:buNone/>
            </a:pPr>
            <a:r>
              <a:rPr lang="en-GB" sz="2800" dirty="0"/>
              <a:t>Science and technology has aided so many sectors of the economy such as the advertising sector, sports and fitness (weight loss), transportation, agriculture, and so on.</a:t>
            </a:r>
            <a:endParaRPr lang="fr-FR" sz="2800" dirty="0"/>
          </a:p>
        </p:txBody>
      </p:sp>
      <p:sp>
        <p:nvSpPr>
          <p:cNvPr id="4" name="Title 3"/>
          <p:cNvSpPr>
            <a:spLocks noGrp="1"/>
          </p:cNvSpPr>
          <p:nvPr>
            <p:ph type="title"/>
          </p:nvPr>
        </p:nvSpPr>
        <p:spPr>
          <a:xfrm>
            <a:off x="4222999" y="457200"/>
            <a:ext cx="6840759" cy="811560"/>
          </a:xfrm>
        </p:spPr>
        <p:txBody>
          <a:bodyPr>
            <a:noAutofit/>
          </a:bodyPr>
          <a:lstStyle/>
          <a:p>
            <a:r>
              <a:rPr lang="en-GB" sz="4800" b="1" dirty="0">
                <a:solidFill>
                  <a:srgbClr val="FF0000"/>
                </a:solidFill>
                <a:effectLst>
                  <a:outerShdw blurRad="38100" dist="38100" dir="2700000" algn="tl">
                    <a:srgbClr val="000000">
                      <a:alpha val="43137"/>
                    </a:srgbClr>
                  </a:outerShdw>
                </a:effectLst>
              </a:rPr>
              <a:t>Science and Technology</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575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0590" y="3501008"/>
            <a:ext cx="10852829" cy="2160240"/>
          </a:xfrm>
        </p:spPr>
        <p:txBody>
          <a:bodyPr>
            <a:normAutofit/>
          </a:bodyPr>
          <a:lstStyle/>
          <a:p>
            <a:pPr marL="0" indent="0" algn="just">
              <a:buNone/>
            </a:pPr>
            <a:r>
              <a:rPr lang="en-US" sz="2800" dirty="0">
                <a:solidFill>
                  <a:srgbClr val="222222"/>
                </a:solidFill>
                <a:latin typeface="arial"/>
              </a:rPr>
              <a:t>The </a:t>
            </a:r>
            <a:r>
              <a:rPr lang="en-US" sz="2800" b="1" dirty="0">
                <a:solidFill>
                  <a:srgbClr val="222222"/>
                </a:solidFill>
                <a:latin typeface="arial"/>
              </a:rPr>
              <a:t>chemical industry</a:t>
            </a:r>
            <a:r>
              <a:rPr lang="en-US" sz="2800" dirty="0">
                <a:solidFill>
                  <a:srgbClr val="222222"/>
                </a:solidFill>
                <a:latin typeface="arial"/>
              </a:rPr>
              <a:t> comprises the companies that produce </a:t>
            </a:r>
            <a:r>
              <a:rPr lang="en-US" sz="2800" b="1" dirty="0">
                <a:solidFill>
                  <a:srgbClr val="222222"/>
                </a:solidFill>
                <a:latin typeface="arial"/>
              </a:rPr>
              <a:t>industrial chemicals</a:t>
            </a:r>
            <a:r>
              <a:rPr lang="en-US" sz="2800" dirty="0">
                <a:solidFill>
                  <a:srgbClr val="222222"/>
                </a:solidFill>
                <a:latin typeface="arial"/>
              </a:rPr>
              <a:t>. Central to the modern world economy, it converts raw materials (oil, natural gas, air, water, metals, and minerals) into more than 70,000 different products.</a:t>
            </a:r>
            <a:endParaRPr lang="fr-FR" sz="2800" dirty="0"/>
          </a:p>
        </p:txBody>
      </p:sp>
      <p:pic>
        <p:nvPicPr>
          <p:cNvPr id="7170" name="Picture 2" descr="C:\Users\prof oyawoye\Desktop\caleb university\chemist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90" y="260649"/>
            <a:ext cx="4608512"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rof oyawoye\Desktop\caleb university\chemicals-Indurtr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11" y="1340768"/>
            <a:ext cx="3741563" cy="440172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prof oyawoye\Desktop\caleb university\downloa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990" y="1331052"/>
            <a:ext cx="3771418" cy="45365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prof oyawoye\Desktop\caleb university\rosemarybig.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438" y="1484784"/>
            <a:ext cx="3354165" cy="42577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498100" y="260648"/>
            <a:ext cx="8917586" cy="1027584"/>
          </a:xfrm>
        </p:spPr>
        <p:txBody>
          <a:bodyPr>
            <a:normAutofit fontScale="90000"/>
          </a:bodyPr>
          <a:lstStyle/>
          <a:p>
            <a:r>
              <a:rPr lang="en-GB" sz="4800" b="1" dirty="0">
                <a:solidFill>
                  <a:srgbClr val="FF0000"/>
                </a:solidFill>
                <a:effectLst>
                  <a:outerShdw blurRad="38100" dist="38100" dir="2700000" algn="tl">
                    <a:srgbClr val="000000">
                      <a:alpha val="43137"/>
                    </a:srgbClr>
                  </a:outerShdw>
                </a:effectLst>
              </a:rPr>
              <a:t>Chemical</a:t>
            </a:r>
            <a:r>
              <a:rPr lang="en-GB" dirty="0"/>
              <a:t> </a:t>
            </a:r>
            <a:r>
              <a:rPr lang="en-GB" sz="4800" b="1" dirty="0">
                <a:solidFill>
                  <a:srgbClr val="FF0000"/>
                </a:solidFill>
                <a:effectLst>
                  <a:outerShdw blurRad="38100" dist="38100" dir="2700000" algn="tl">
                    <a:srgbClr val="000000">
                      <a:alpha val="43137"/>
                    </a:srgbClr>
                  </a:outerShdw>
                </a:effectLst>
              </a:rPr>
              <a:t>Industries</a:t>
            </a:r>
            <a:r>
              <a:rPr lang="en-GB" dirty="0"/>
              <a:t> </a:t>
            </a:r>
            <a:r>
              <a:rPr lang="en-GB" sz="5300" b="1" dirty="0">
                <a:solidFill>
                  <a:srgbClr val="FF0000"/>
                </a:solidFill>
                <a:effectLst>
                  <a:outerShdw blurRad="38100" dist="38100" dir="2700000" algn="tl">
                    <a:srgbClr val="000000">
                      <a:alpha val="43137"/>
                    </a:srgbClr>
                  </a:outerShdw>
                </a:effectLst>
              </a:rPr>
              <a:t>and</a:t>
            </a:r>
            <a:r>
              <a:rPr lang="en-GB" dirty="0"/>
              <a:t> </a:t>
            </a:r>
            <a:r>
              <a:rPr lang="en-GB" sz="4800" b="1" dirty="0">
                <a:solidFill>
                  <a:srgbClr val="FF0000"/>
                </a:solidFill>
                <a:effectLst>
                  <a:outerShdw blurRad="38100" dist="38100" dir="2700000" algn="tl">
                    <a:srgbClr val="000000">
                      <a:alpha val="43137"/>
                    </a:srgbClr>
                  </a:outerShdw>
                </a:effectLst>
              </a:rPr>
              <a:t>applications</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8851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01553" y="457200"/>
            <a:ext cx="5138269" cy="1099592"/>
          </a:xfrm>
        </p:spPr>
        <p:txBody>
          <a:bodyPr>
            <a:normAutofit fontScale="90000"/>
          </a:bodyPr>
          <a:lstStyle/>
          <a:p>
            <a:r>
              <a:rPr lang="en-GB" sz="4300" b="1" dirty="0">
                <a:solidFill>
                  <a:srgbClr val="FF0000"/>
                </a:solidFill>
                <a:effectLst>
                  <a:outerShdw blurRad="38100" dist="38100" dir="2700000" algn="tl">
                    <a:srgbClr val="000000">
                      <a:alpha val="43137"/>
                    </a:srgbClr>
                  </a:outerShdw>
                </a:effectLst>
              </a:rPr>
              <a:t>Pharmaceutical Science</a:t>
            </a:r>
            <a:r>
              <a:rPr lang="en-GB" dirty="0"/>
              <a:t> </a:t>
            </a:r>
            <a:endParaRPr lang="fr-FR" dirty="0"/>
          </a:p>
        </p:txBody>
      </p:sp>
      <p:sp>
        <p:nvSpPr>
          <p:cNvPr id="2" name="Content Placeholder 1"/>
          <p:cNvSpPr>
            <a:spLocks noGrp="1"/>
          </p:cNvSpPr>
          <p:nvPr>
            <p:ph idx="1"/>
          </p:nvPr>
        </p:nvSpPr>
        <p:spPr>
          <a:xfrm>
            <a:off x="609521" y="1988840"/>
            <a:ext cx="10886285" cy="2664296"/>
          </a:xfrm>
        </p:spPr>
        <p:txBody>
          <a:bodyPr>
            <a:normAutofit/>
          </a:bodyPr>
          <a:lstStyle/>
          <a:p>
            <a:pPr marL="0" indent="0" algn="just">
              <a:buNone/>
            </a:pPr>
            <a:r>
              <a:rPr lang="en-US" sz="3600" dirty="0"/>
              <a:t>The pharmaceutical industry discovers, develops, produces, and markets drugs or pharmaceutical drugs for use as medications. Pharmaceutical companies may deal in generic or brand medications and medical devices.</a:t>
            </a:r>
          </a:p>
        </p:txBody>
      </p:sp>
    </p:spTree>
    <p:extLst>
      <p:ext uri="{BB962C8B-B14F-4D97-AF65-F5344CB8AC3E}">
        <p14:creationId xmlns:p14="http://schemas.microsoft.com/office/powerpoint/2010/main" val="201798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845" y="548680"/>
            <a:ext cx="4884249"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595" y="476672"/>
            <a:ext cx="514231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581" y="3905875"/>
            <a:ext cx="4806209" cy="269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94" y="3140967"/>
            <a:ext cx="5312048" cy="352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55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622" y="1052736"/>
            <a:ext cx="10585176" cy="5616624"/>
          </a:xfrm>
        </p:spPr>
        <p:txBody>
          <a:bodyPr>
            <a:normAutofit/>
          </a:bodyPr>
          <a:lstStyle/>
          <a:p>
            <a:pPr marL="82296" indent="0" algn="just">
              <a:buNone/>
            </a:pPr>
            <a:r>
              <a:rPr lang="fr-FR" sz="4000" dirty="0"/>
              <a:t>Developments in science and technology are fundamentally altering the way people live, connect, communicate and transact, with profound effects on economic development. To promote technology advance, developing countries should invest in quality education for youth, and continuous skills training for workers and managers.</a:t>
            </a:r>
          </a:p>
        </p:txBody>
      </p:sp>
      <p:sp>
        <p:nvSpPr>
          <p:cNvPr id="2" name="Title 1"/>
          <p:cNvSpPr>
            <a:spLocks noGrp="1"/>
          </p:cNvSpPr>
          <p:nvPr>
            <p:ph type="title"/>
          </p:nvPr>
        </p:nvSpPr>
        <p:spPr>
          <a:xfrm>
            <a:off x="1630710" y="274638"/>
            <a:ext cx="9996139" cy="778098"/>
          </a:xfrm>
        </p:spPr>
        <p:txBody>
          <a:bodyPr>
            <a:normAutofit fontScale="90000"/>
          </a:bodyPr>
          <a:lstStyle/>
          <a:p>
            <a:r>
              <a:rPr lang="fr-FR" sz="4800" b="1" dirty="0">
                <a:solidFill>
                  <a:srgbClr val="FF0000"/>
                </a:solidFill>
                <a:effectLst>
                  <a:outerShdw blurRad="38100" dist="38100" dir="2700000" algn="tl">
                    <a:srgbClr val="000000">
                      <a:alpha val="43137"/>
                    </a:srgbClr>
                  </a:outerShdw>
                </a:effectLst>
              </a:rPr>
              <a:t>Introduction</a:t>
            </a:r>
            <a:endParaRPr lang="fr-FR"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84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7254" y="116632"/>
            <a:ext cx="5126863" cy="757064"/>
          </a:xfrm>
        </p:spPr>
        <p:txBody>
          <a:bodyPr>
            <a:normAutofit fontScale="90000"/>
          </a:bodyPr>
          <a:lstStyle/>
          <a:p>
            <a:r>
              <a:rPr lang="en-GB" sz="4800" b="1" dirty="0">
                <a:solidFill>
                  <a:srgbClr val="FF0000"/>
                </a:solidFill>
                <a:effectLst>
                  <a:outerShdw blurRad="38100" dist="38100" dir="2700000" algn="tl">
                    <a:srgbClr val="000000">
                      <a:alpha val="43137"/>
                    </a:srgbClr>
                  </a:outerShdw>
                </a:effectLst>
              </a:rPr>
              <a:t>BIOTECHNOLOGY</a:t>
            </a:r>
            <a:r>
              <a:rPr lang="en-GB" b="1" dirty="0"/>
              <a:t>….</a:t>
            </a:r>
            <a:endParaRPr lang="fr-FR" b="1" dirty="0"/>
          </a:p>
        </p:txBody>
      </p:sp>
      <p:sp>
        <p:nvSpPr>
          <p:cNvPr id="3" name="Content Placeholder 2"/>
          <p:cNvSpPr>
            <a:spLocks noGrp="1"/>
          </p:cNvSpPr>
          <p:nvPr>
            <p:ph idx="1"/>
          </p:nvPr>
        </p:nvSpPr>
        <p:spPr>
          <a:xfrm>
            <a:off x="609521" y="1484784"/>
            <a:ext cx="10886285" cy="4687416"/>
          </a:xfrm>
        </p:spPr>
        <p:txBody>
          <a:bodyPr>
            <a:normAutofit/>
          </a:bodyPr>
          <a:lstStyle/>
          <a:p>
            <a:pPr algn="just"/>
            <a:r>
              <a:rPr lang="en-US" sz="2800" b="1" dirty="0"/>
              <a:t>Biotechnology</a:t>
            </a:r>
            <a:r>
              <a:rPr lang="en-US" sz="2800" dirty="0"/>
              <a:t> is the use of living systems and organisms to develop or make products, or any technological application that uses biological systems, living organisms, or derivatives thereof, to make or modify products or processes for specific use. </a:t>
            </a:r>
            <a:r>
              <a:rPr lang="en-US" sz="2800" dirty="0">
                <a:solidFill>
                  <a:prstClr val="black"/>
                </a:solidFill>
              </a:rPr>
              <a:t>It is simply technology based on biology. It harnesses cellular and biomolecular processes to develop technologies and products that help improve our lives and health of our planet.</a:t>
            </a:r>
            <a:endParaRPr lang="en-US" sz="2800" dirty="0"/>
          </a:p>
        </p:txBody>
      </p:sp>
    </p:spTree>
    <p:extLst>
      <p:ext uri="{BB962C8B-B14F-4D97-AF65-F5344CB8AC3E}">
        <p14:creationId xmlns:p14="http://schemas.microsoft.com/office/powerpoint/2010/main" val="147663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910" y="457200"/>
            <a:ext cx="8208913" cy="883568"/>
          </a:xfrm>
        </p:spPr>
        <p:txBody>
          <a:bodyPr>
            <a:normAutofit fontScale="90000"/>
          </a:bodyPr>
          <a:lstStyle/>
          <a:p>
            <a:r>
              <a:rPr lang="en-GB" sz="4800" b="1" dirty="0">
                <a:solidFill>
                  <a:srgbClr val="FF0000"/>
                </a:solidFill>
                <a:effectLst>
                  <a:outerShdw blurRad="38100" dist="38100" dir="2700000" algn="tl">
                    <a:srgbClr val="000000">
                      <a:alpha val="43137"/>
                    </a:srgbClr>
                  </a:outerShdw>
                </a:effectLst>
              </a:rPr>
              <a:t>Food/Agricultural</a:t>
            </a:r>
            <a:r>
              <a:rPr lang="en-GB" b="1" dirty="0"/>
              <a:t> </a:t>
            </a:r>
            <a:r>
              <a:rPr lang="en-GB" sz="5300" b="1" dirty="0">
                <a:solidFill>
                  <a:srgbClr val="FF0000"/>
                </a:solidFill>
                <a:effectLst>
                  <a:outerShdw blurRad="38100" dist="38100" dir="2700000" algn="tl">
                    <a:srgbClr val="000000">
                      <a:alpha val="43137"/>
                    </a:srgbClr>
                  </a:outerShdw>
                </a:effectLst>
              </a:rPr>
              <a:t>Biotechnology</a:t>
            </a:r>
            <a:r>
              <a:rPr lang="en-GB" b="1" dirty="0"/>
              <a:t> </a:t>
            </a:r>
            <a:endParaRPr lang="fr-FR" dirty="0"/>
          </a:p>
        </p:txBody>
      </p:sp>
      <p:sp>
        <p:nvSpPr>
          <p:cNvPr id="3" name="Content Placeholder 2"/>
          <p:cNvSpPr>
            <a:spLocks noGrp="1"/>
          </p:cNvSpPr>
          <p:nvPr>
            <p:ph idx="1"/>
          </p:nvPr>
        </p:nvSpPr>
        <p:spPr>
          <a:xfrm>
            <a:off x="334566" y="1484784"/>
            <a:ext cx="11089231" cy="5256584"/>
          </a:xfrm>
        </p:spPr>
        <p:txBody>
          <a:bodyPr>
            <a:noAutofit/>
          </a:bodyPr>
          <a:lstStyle/>
          <a:p>
            <a:pPr marL="82296" indent="0" algn="just">
              <a:buNone/>
            </a:pPr>
            <a:r>
              <a:rPr lang="en-US" sz="3600" dirty="0"/>
              <a:t>Biotechnology allow for the identification and transfer of one or few genes that confer particular benefits with high precision.  It is the formation of new heritable materials by the insertion of nucleic acid molecules produced outside a cell by vector systems (Replicon) (</a:t>
            </a:r>
            <a:r>
              <a:rPr lang="en-US" sz="3600" dirty="0" err="1"/>
              <a:t>Chawla</a:t>
            </a:r>
            <a:r>
              <a:rPr lang="en-US" sz="3600" dirty="0"/>
              <a:t>, 1998, NCBE, 2002).  The DNA to be inserted into the host (bacterium, animals or plants) may come from prokaryotic cells, Eukaryotic cells or could be synthesized chemically.  It enables the transfer of genes between completely unrelated organisms. </a:t>
            </a:r>
            <a:endParaRPr lang="fr-FR" sz="3600" dirty="0"/>
          </a:p>
        </p:txBody>
      </p:sp>
    </p:spTree>
    <p:extLst>
      <p:ext uri="{BB962C8B-B14F-4D97-AF65-F5344CB8AC3E}">
        <p14:creationId xmlns:p14="http://schemas.microsoft.com/office/powerpoint/2010/main" val="29407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910" y="457200"/>
            <a:ext cx="8208913" cy="883568"/>
          </a:xfrm>
        </p:spPr>
        <p:txBody>
          <a:bodyPr>
            <a:normAutofit fontScale="90000"/>
          </a:bodyPr>
          <a:lstStyle/>
          <a:p>
            <a:r>
              <a:rPr lang="en-GB" sz="4800" b="1" dirty="0">
                <a:solidFill>
                  <a:srgbClr val="FF0000"/>
                </a:solidFill>
                <a:effectLst>
                  <a:outerShdw blurRad="38100" dist="38100" dir="2700000" algn="tl">
                    <a:srgbClr val="000000">
                      <a:alpha val="43137"/>
                    </a:srgbClr>
                  </a:outerShdw>
                </a:effectLst>
              </a:rPr>
              <a:t>Food/Agricultural</a:t>
            </a:r>
            <a:r>
              <a:rPr lang="en-GB" b="1" dirty="0"/>
              <a:t> </a:t>
            </a:r>
            <a:r>
              <a:rPr lang="en-GB" sz="5300" b="1" dirty="0">
                <a:solidFill>
                  <a:srgbClr val="FF0000"/>
                </a:solidFill>
                <a:effectLst>
                  <a:outerShdw blurRad="38100" dist="38100" dir="2700000" algn="tl">
                    <a:srgbClr val="000000">
                      <a:alpha val="43137"/>
                    </a:srgbClr>
                  </a:outerShdw>
                </a:effectLst>
              </a:rPr>
              <a:t>Biotechnology</a:t>
            </a:r>
            <a:r>
              <a:rPr lang="en-GB" b="1" dirty="0"/>
              <a:t> </a:t>
            </a:r>
            <a:endParaRPr lang="fr-FR" dirty="0"/>
          </a:p>
        </p:txBody>
      </p:sp>
      <p:sp>
        <p:nvSpPr>
          <p:cNvPr id="3" name="Content Placeholder 2"/>
          <p:cNvSpPr>
            <a:spLocks noGrp="1"/>
          </p:cNvSpPr>
          <p:nvPr>
            <p:ph idx="1"/>
          </p:nvPr>
        </p:nvSpPr>
        <p:spPr>
          <a:xfrm>
            <a:off x="334566" y="1484784"/>
            <a:ext cx="11089231" cy="5256584"/>
          </a:xfrm>
        </p:spPr>
        <p:txBody>
          <a:bodyPr>
            <a:noAutofit/>
          </a:bodyPr>
          <a:lstStyle/>
          <a:p>
            <a:pPr marL="82296" indent="0" algn="just">
              <a:buNone/>
            </a:pPr>
            <a:r>
              <a:rPr lang="fr-FR" sz="4000" b="1" dirty="0"/>
              <a:t>Food </a:t>
            </a:r>
            <a:r>
              <a:rPr lang="fr-FR" sz="4000" b="1" dirty="0" err="1"/>
              <a:t>Biotechnology</a:t>
            </a:r>
            <a:r>
              <a:rPr lang="fr-FR" sz="4000" b="1" dirty="0"/>
              <a:t> </a:t>
            </a:r>
            <a:r>
              <a:rPr lang="fr-FR" sz="4000" dirty="0" err="1"/>
              <a:t>is</a:t>
            </a:r>
            <a:r>
              <a:rPr lang="fr-FR" sz="4000" dirty="0"/>
              <a:t> the application of plant, animal and </a:t>
            </a:r>
            <a:r>
              <a:rPr lang="fr-FR" sz="4000" dirty="0" err="1"/>
              <a:t>microbial</a:t>
            </a:r>
            <a:r>
              <a:rPr lang="fr-FR" sz="4000" dirty="0"/>
              <a:t> </a:t>
            </a:r>
            <a:r>
              <a:rPr lang="fr-FR" sz="4000" dirty="0" err="1"/>
              <a:t>systems</a:t>
            </a:r>
            <a:r>
              <a:rPr lang="fr-FR" sz="4000" dirty="0"/>
              <a:t> to the production and </a:t>
            </a:r>
            <a:r>
              <a:rPr lang="fr-FR" sz="4000" dirty="0" err="1"/>
              <a:t>industrial</a:t>
            </a:r>
            <a:r>
              <a:rPr lang="fr-FR" sz="4000" dirty="0"/>
              <a:t> </a:t>
            </a:r>
            <a:r>
              <a:rPr lang="fr-FR" sz="4000" dirty="0" err="1"/>
              <a:t>processing</a:t>
            </a:r>
            <a:r>
              <a:rPr lang="fr-FR" sz="4000" dirty="0"/>
              <a:t> of </a:t>
            </a:r>
            <a:r>
              <a:rPr lang="fr-FR" sz="4000" dirty="0" err="1"/>
              <a:t>food</a:t>
            </a:r>
            <a:r>
              <a:rPr lang="fr-FR" sz="4000" dirty="0"/>
              <a:t>, </a:t>
            </a:r>
            <a:r>
              <a:rPr lang="fr-FR" sz="4000" dirty="0" err="1"/>
              <a:t>through</a:t>
            </a:r>
            <a:r>
              <a:rPr lang="fr-FR" sz="4000" dirty="0"/>
              <a:t> the development of new cultivars and </a:t>
            </a:r>
            <a:r>
              <a:rPr lang="fr-FR" sz="4000" dirty="0" err="1"/>
              <a:t>livestock</a:t>
            </a:r>
            <a:r>
              <a:rPr lang="fr-FR" sz="4000" dirty="0"/>
              <a:t> strains, of </a:t>
            </a:r>
            <a:r>
              <a:rPr lang="fr-FR" sz="4000" dirty="0" err="1"/>
              <a:t>microorganisms</a:t>
            </a:r>
            <a:r>
              <a:rPr lang="fr-FR" sz="4000" dirty="0"/>
              <a:t> with </a:t>
            </a:r>
            <a:r>
              <a:rPr lang="fr-FR" sz="4000" dirty="0" err="1"/>
              <a:t>particular</a:t>
            </a:r>
            <a:r>
              <a:rPr lang="fr-FR" sz="4000" dirty="0"/>
              <a:t> </a:t>
            </a:r>
            <a:r>
              <a:rPr lang="fr-FR" sz="4000" dirty="0" err="1"/>
              <a:t>characteristics</a:t>
            </a:r>
            <a:r>
              <a:rPr lang="fr-FR" sz="4000" dirty="0"/>
              <a:t>, and </a:t>
            </a:r>
            <a:r>
              <a:rPr lang="fr-FR" sz="4000" dirty="0" err="1"/>
              <a:t>thence</a:t>
            </a:r>
            <a:r>
              <a:rPr lang="fr-FR" sz="4000" dirty="0"/>
              <a:t> of new and alternative </a:t>
            </a:r>
            <a:r>
              <a:rPr lang="fr-FR" sz="4000" dirty="0" err="1"/>
              <a:t>food</a:t>
            </a:r>
            <a:r>
              <a:rPr lang="fr-FR" sz="4000" dirty="0"/>
              <a:t> </a:t>
            </a:r>
            <a:r>
              <a:rPr lang="fr-FR" sz="4000" dirty="0" err="1"/>
              <a:t>raw</a:t>
            </a:r>
            <a:r>
              <a:rPr lang="fr-FR" sz="4000" dirty="0"/>
              <a:t> </a:t>
            </a:r>
            <a:r>
              <a:rPr lang="fr-FR" sz="4000" dirty="0" err="1"/>
              <a:t>materials</a:t>
            </a:r>
            <a:r>
              <a:rPr lang="fr-FR" sz="4000" dirty="0"/>
              <a:t>, additives, </a:t>
            </a:r>
            <a:r>
              <a:rPr lang="fr-FR" sz="4000" dirty="0" err="1"/>
              <a:t>processing</a:t>
            </a:r>
            <a:r>
              <a:rPr lang="fr-FR" sz="4000" dirty="0"/>
              <a:t> </a:t>
            </a:r>
            <a:r>
              <a:rPr lang="fr-FR" sz="4000" dirty="0" err="1"/>
              <a:t>aids</a:t>
            </a:r>
            <a:r>
              <a:rPr lang="fr-FR" sz="4000" dirty="0"/>
              <a:t>, etc.</a:t>
            </a:r>
          </a:p>
        </p:txBody>
      </p:sp>
    </p:spTree>
    <p:extLst>
      <p:ext uri="{BB962C8B-B14F-4D97-AF65-F5344CB8AC3E}">
        <p14:creationId xmlns:p14="http://schemas.microsoft.com/office/powerpoint/2010/main" val="381928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37844" y="1268760"/>
            <a:ext cx="5575794" cy="472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prof oyawoye\Desktop\global recession\pictures\fish and animal\f5fec20a12c3ffe208123f7c8b4a81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51" y="1268759"/>
            <a:ext cx="5904656" cy="479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rof oyawoye\Desktop\global recession\pictures\fish and animal\genetically-modified-animals-3-itok=wJQzGNx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67214" y="476672"/>
            <a:ext cx="5372555" cy="591964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4" y="461686"/>
            <a:ext cx="5504186" cy="591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81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heel(1)">
                                      <p:cBhvr>
                                        <p:cTn id="7" dur="2000"/>
                                        <p:tgtEl>
                                          <p:spTgt spid="8195"/>
                                        </p:tgtEl>
                                      </p:cBhvr>
                                    </p:animEffect>
                                  </p:childTnLst>
                                </p:cTn>
                              </p:par>
                              <p:par>
                                <p:cTn id="8" presetID="21" presetClass="entr" presetSubtype="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heel(1)">
                                      <p:cBhvr>
                                        <p:cTn id="10"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01553" y="457200"/>
            <a:ext cx="3758711" cy="955576"/>
          </a:xfrm>
        </p:spPr>
        <p:txBody>
          <a:bodyPr/>
          <a:lstStyle/>
          <a:p>
            <a:r>
              <a:rPr lang="en-GB" sz="4800" b="1" dirty="0">
                <a:solidFill>
                  <a:srgbClr val="FF0000"/>
                </a:solidFill>
                <a:effectLst>
                  <a:outerShdw blurRad="38100" dist="38100" dir="2700000" algn="tl">
                    <a:srgbClr val="000000">
                      <a:alpha val="43137"/>
                    </a:srgbClr>
                  </a:outerShdw>
                </a:effectLst>
              </a:rPr>
              <a:t>Microbiology</a:t>
            </a:r>
            <a:endParaRPr lang="fr-FR" sz="4800" b="1" dirty="0">
              <a:solidFill>
                <a:srgbClr val="FF0000"/>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609521" y="1628800"/>
            <a:ext cx="10598253" cy="4543400"/>
          </a:xfrm>
        </p:spPr>
        <p:txBody>
          <a:bodyPr>
            <a:normAutofit/>
          </a:bodyPr>
          <a:lstStyle/>
          <a:p>
            <a:pPr marL="0" lvl="0" indent="0" algn="just">
              <a:buNone/>
            </a:pPr>
            <a:r>
              <a:rPr lang="en-GB" sz="2800" kern="0" dirty="0">
                <a:solidFill>
                  <a:prstClr val="black"/>
                </a:solidFill>
              </a:rPr>
              <a:t>A </a:t>
            </a:r>
            <a:r>
              <a:rPr lang="en-GB" sz="2800" b="1" kern="0" dirty="0">
                <a:solidFill>
                  <a:prstClr val="black"/>
                </a:solidFill>
              </a:rPr>
              <a:t>microorganism</a:t>
            </a:r>
            <a:r>
              <a:rPr lang="en-GB" sz="2800" kern="0" dirty="0">
                <a:solidFill>
                  <a:prstClr val="black"/>
                </a:solidFill>
              </a:rPr>
              <a:t> or </a:t>
            </a:r>
            <a:r>
              <a:rPr lang="en-GB" sz="2800" b="1" kern="0" dirty="0">
                <a:solidFill>
                  <a:prstClr val="black"/>
                </a:solidFill>
              </a:rPr>
              <a:t>microbe</a:t>
            </a:r>
            <a:r>
              <a:rPr lang="en-GB" sz="2800" kern="0" dirty="0">
                <a:solidFill>
                  <a:prstClr val="black"/>
                </a:solidFill>
              </a:rPr>
              <a:t> is a microscopic living organism, which may be single-celled or multicellular. The study of microorganisms is called microbiology, a subject that began with the discovery of microorganisms in 1674 by Antonie van Leeuwenhoek, using a microscope of his own design.</a:t>
            </a:r>
          </a:p>
          <a:p>
            <a:pPr marL="0" lvl="0" indent="0" algn="just">
              <a:buNone/>
            </a:pPr>
            <a:r>
              <a:rPr lang="en-GB" sz="3000" dirty="0">
                <a:solidFill>
                  <a:prstClr val="black"/>
                </a:solidFill>
              </a:rPr>
              <a:t>Microorganisms are very diverse and include all bacteria, archaea and most protozoa. This group also contains some species of fungi, algae, and certain microscopic animals, such as rotifers.</a:t>
            </a:r>
            <a:endParaRPr lang="fr-FR" sz="2800" kern="0" dirty="0">
              <a:solidFill>
                <a:prstClr val="black"/>
              </a:solidFill>
            </a:endParaRPr>
          </a:p>
        </p:txBody>
      </p:sp>
    </p:spTree>
    <p:extLst>
      <p:ext uri="{BB962C8B-B14F-4D97-AF65-F5344CB8AC3E}">
        <p14:creationId xmlns:p14="http://schemas.microsoft.com/office/powerpoint/2010/main" val="34555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80">
                                          <p:stCondLst>
                                            <p:cond delay="0"/>
                                          </p:stCondLst>
                                        </p:cTn>
                                        <p:tgtEl>
                                          <p:spTgt spid="8">
                                            <p:txEl>
                                              <p:pRg st="1" end="1"/>
                                            </p:txEl>
                                          </p:spTgt>
                                        </p:tgtEl>
                                      </p:cBhvr>
                                    </p:animEffect>
                                    <p:anim calcmode="lin" valueType="num">
                                      <p:cBhvr>
                                        <p:cTn id="26"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xEl>
                                              <p:pRg st="1" end="1"/>
                                            </p:txEl>
                                          </p:spTgt>
                                        </p:tgtEl>
                                      </p:cBhvr>
                                      <p:to x="100000" y="60000"/>
                                    </p:animScale>
                                    <p:animScale>
                                      <p:cBhvr>
                                        <p:cTn id="32" dur="166" decel="50000">
                                          <p:stCondLst>
                                            <p:cond delay="676"/>
                                          </p:stCondLst>
                                        </p:cTn>
                                        <p:tgtEl>
                                          <p:spTgt spid="8">
                                            <p:txEl>
                                              <p:pRg st="1" end="1"/>
                                            </p:txEl>
                                          </p:spTgt>
                                        </p:tgtEl>
                                      </p:cBhvr>
                                      <p:to x="100000" y="100000"/>
                                    </p:animScale>
                                    <p:animScale>
                                      <p:cBhvr>
                                        <p:cTn id="33" dur="26">
                                          <p:stCondLst>
                                            <p:cond delay="1312"/>
                                          </p:stCondLst>
                                        </p:cTn>
                                        <p:tgtEl>
                                          <p:spTgt spid="8">
                                            <p:txEl>
                                              <p:pRg st="1" end="1"/>
                                            </p:txEl>
                                          </p:spTgt>
                                        </p:tgtEl>
                                      </p:cBhvr>
                                      <p:to x="100000" y="80000"/>
                                    </p:animScale>
                                    <p:animScale>
                                      <p:cBhvr>
                                        <p:cTn id="34" dur="166" decel="50000">
                                          <p:stCondLst>
                                            <p:cond delay="1338"/>
                                          </p:stCondLst>
                                        </p:cTn>
                                        <p:tgtEl>
                                          <p:spTgt spid="8">
                                            <p:txEl>
                                              <p:pRg st="1" end="1"/>
                                            </p:txEl>
                                          </p:spTgt>
                                        </p:tgtEl>
                                      </p:cBhvr>
                                      <p:to x="100000" y="100000"/>
                                    </p:animScale>
                                    <p:animScale>
                                      <p:cBhvr>
                                        <p:cTn id="35" dur="26">
                                          <p:stCondLst>
                                            <p:cond delay="1642"/>
                                          </p:stCondLst>
                                        </p:cTn>
                                        <p:tgtEl>
                                          <p:spTgt spid="8">
                                            <p:txEl>
                                              <p:pRg st="1" end="1"/>
                                            </p:txEl>
                                          </p:spTgt>
                                        </p:tgtEl>
                                      </p:cBhvr>
                                      <p:to x="100000" y="90000"/>
                                    </p:animScale>
                                    <p:animScale>
                                      <p:cBhvr>
                                        <p:cTn id="36" dur="166" decel="50000">
                                          <p:stCondLst>
                                            <p:cond delay="1668"/>
                                          </p:stCondLst>
                                        </p:cTn>
                                        <p:tgtEl>
                                          <p:spTgt spid="8">
                                            <p:txEl>
                                              <p:pRg st="1" end="1"/>
                                            </p:txEl>
                                          </p:spTgt>
                                        </p:tgtEl>
                                      </p:cBhvr>
                                      <p:to x="100000" y="100000"/>
                                    </p:animScale>
                                    <p:animScale>
                                      <p:cBhvr>
                                        <p:cTn id="37" dur="26">
                                          <p:stCondLst>
                                            <p:cond delay="1808"/>
                                          </p:stCondLst>
                                        </p:cTn>
                                        <p:tgtEl>
                                          <p:spTgt spid="8">
                                            <p:txEl>
                                              <p:pRg st="1" end="1"/>
                                            </p:txEl>
                                          </p:spTgt>
                                        </p:tgtEl>
                                      </p:cBhvr>
                                      <p:to x="100000" y="95000"/>
                                    </p:animScale>
                                    <p:animScale>
                                      <p:cBhvr>
                                        <p:cTn id="38" dur="166" decel="50000">
                                          <p:stCondLst>
                                            <p:cond delay="1834"/>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C:\Users\prof oyawoye\Pictures\conference ilorin\download.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90650" y="980728"/>
            <a:ext cx="4464496" cy="2736302"/>
          </a:xfrm>
          <a:prstGeom prst="rect">
            <a:avLst/>
          </a:prstGeom>
          <a:noFill/>
          <a:ln>
            <a:noFill/>
          </a:ln>
        </p:spPr>
      </p:pic>
      <p:pic>
        <p:nvPicPr>
          <p:cNvPr id="9" name="Picture 8" descr="C:\Users\prof oyawoye\Pictures\conference ilorin\images (5).jpg"/>
          <p:cNvPicPr/>
          <p:nvPr/>
        </p:nvPicPr>
        <p:blipFill>
          <a:blip r:embed="rId3">
            <a:extLst>
              <a:ext uri="{28A0092B-C50C-407E-A947-70E740481C1C}">
                <a14:useLocalDpi xmlns:a14="http://schemas.microsoft.com/office/drawing/2010/main" val="0"/>
              </a:ext>
            </a:extLst>
          </a:blip>
          <a:srcRect/>
          <a:stretch>
            <a:fillRect/>
          </a:stretch>
        </p:blipFill>
        <p:spPr bwMode="auto">
          <a:xfrm>
            <a:off x="6494060" y="764704"/>
            <a:ext cx="4464496" cy="2736303"/>
          </a:xfrm>
          <a:prstGeom prst="rect">
            <a:avLst/>
          </a:prstGeom>
          <a:noFill/>
          <a:ln>
            <a:noFill/>
          </a:ln>
        </p:spPr>
      </p:pic>
      <p:pic>
        <p:nvPicPr>
          <p:cNvPr id="10" name="Picture 9" descr="C:\Users\prof oyawoye\Pictures\conference ilorin\images (4).jpg"/>
          <p:cNvPicPr/>
          <p:nvPr/>
        </p:nvPicPr>
        <p:blipFill>
          <a:blip r:embed="rId4">
            <a:extLst>
              <a:ext uri="{28A0092B-C50C-407E-A947-70E740481C1C}">
                <a14:useLocalDpi xmlns:a14="http://schemas.microsoft.com/office/drawing/2010/main" val="0"/>
              </a:ext>
            </a:extLst>
          </a:blip>
          <a:srcRect/>
          <a:stretch>
            <a:fillRect/>
          </a:stretch>
        </p:blipFill>
        <p:spPr bwMode="auto">
          <a:xfrm>
            <a:off x="790650" y="4077073"/>
            <a:ext cx="4752528" cy="2520279"/>
          </a:xfrm>
          <a:prstGeom prst="rect">
            <a:avLst/>
          </a:prstGeom>
          <a:noFill/>
          <a:ln>
            <a:noFill/>
          </a:ln>
        </p:spPr>
      </p:pic>
      <p:pic>
        <p:nvPicPr>
          <p:cNvPr id="11" name="Picture 10" descr="C:\Users\prof oyawoye\Pictures\conference ilorin\images (3).jpg"/>
          <p:cNvPicPr/>
          <p:nvPr/>
        </p:nvPicPr>
        <p:blipFill>
          <a:blip r:embed="rId5">
            <a:extLst>
              <a:ext uri="{28A0092B-C50C-407E-A947-70E740481C1C}">
                <a14:useLocalDpi xmlns:a14="http://schemas.microsoft.com/office/drawing/2010/main" val="0"/>
              </a:ext>
            </a:extLst>
          </a:blip>
          <a:srcRect/>
          <a:stretch>
            <a:fillRect/>
          </a:stretch>
        </p:blipFill>
        <p:spPr bwMode="auto">
          <a:xfrm>
            <a:off x="6494060" y="4245282"/>
            <a:ext cx="4641706" cy="2424078"/>
          </a:xfrm>
          <a:prstGeom prst="rect">
            <a:avLst/>
          </a:prstGeom>
          <a:noFill/>
          <a:ln>
            <a:noFill/>
          </a:ln>
        </p:spPr>
      </p:pic>
    </p:spTree>
    <p:extLst>
      <p:ext uri="{BB962C8B-B14F-4D97-AF65-F5344CB8AC3E}">
        <p14:creationId xmlns:p14="http://schemas.microsoft.com/office/powerpoint/2010/main" val="34361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599" y="692696"/>
            <a:ext cx="10441160" cy="599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83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160" t="22115" r="17045" b="8352"/>
          <a:stretch/>
        </p:blipFill>
        <p:spPr bwMode="auto">
          <a:xfrm>
            <a:off x="910630" y="188640"/>
            <a:ext cx="10153128" cy="656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00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598" y="116632"/>
            <a:ext cx="10657184" cy="66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38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566" y="980728"/>
            <a:ext cx="11305256" cy="5616624"/>
          </a:xfrm>
        </p:spPr>
        <p:txBody>
          <a:bodyPr>
            <a:noAutofit/>
          </a:bodyPr>
          <a:lstStyle/>
          <a:p>
            <a:pPr marL="82296" indent="0" algn="just">
              <a:buNone/>
            </a:pPr>
            <a:r>
              <a:rPr lang="en-GB" sz="4000" dirty="0"/>
              <a:t>The technological revolutions of the 21st century are emerging from entirely new sectors, based on micro-processors, </a:t>
            </a:r>
            <a:r>
              <a:rPr lang="en-GB" sz="4000" dirty="0" err="1"/>
              <a:t>tele</a:t>
            </a:r>
            <a:r>
              <a:rPr lang="en-GB" sz="4000" dirty="0"/>
              <a:t>-communications, bio-technology and </a:t>
            </a:r>
            <a:r>
              <a:rPr lang="en-GB" sz="4000" dirty="0" err="1"/>
              <a:t>nano</a:t>
            </a:r>
            <a:r>
              <a:rPr lang="en-GB" sz="4000" dirty="0"/>
              <a:t>-technology. </a:t>
            </a:r>
            <a:r>
              <a:rPr lang="fr-FR" sz="4000" dirty="0" err="1"/>
              <a:t>Products</a:t>
            </a:r>
            <a:r>
              <a:rPr lang="fr-FR" sz="4000" dirty="0"/>
              <a:t> are </a:t>
            </a:r>
            <a:r>
              <a:rPr lang="fr-FR" sz="4000" dirty="0" err="1"/>
              <a:t>transforming</a:t>
            </a:r>
            <a:r>
              <a:rPr lang="fr-FR" sz="4000" dirty="0"/>
              <a:t> business practices </a:t>
            </a:r>
            <a:r>
              <a:rPr lang="fr-FR" sz="4000" dirty="0" err="1"/>
              <a:t>across</a:t>
            </a:r>
            <a:r>
              <a:rPr lang="fr-FR" sz="4000" dirty="0"/>
              <a:t> the </a:t>
            </a:r>
            <a:r>
              <a:rPr lang="fr-FR" sz="4000" dirty="0" err="1"/>
              <a:t>economy</a:t>
            </a:r>
            <a:r>
              <a:rPr lang="fr-FR" sz="4000" dirty="0"/>
              <a:t>, as </a:t>
            </a:r>
            <a:r>
              <a:rPr lang="fr-FR" sz="4000" dirty="0" err="1"/>
              <a:t>well</a:t>
            </a:r>
            <a:r>
              <a:rPr lang="fr-FR" sz="4000" dirty="0"/>
              <a:t> as the </a:t>
            </a:r>
            <a:r>
              <a:rPr lang="fr-FR" sz="4000" dirty="0" err="1"/>
              <a:t>lives</a:t>
            </a:r>
            <a:r>
              <a:rPr lang="fr-FR" sz="4000" dirty="0"/>
              <a:t> of all </a:t>
            </a:r>
            <a:r>
              <a:rPr lang="fr-FR" sz="4000" dirty="0" err="1"/>
              <a:t>who</a:t>
            </a:r>
            <a:r>
              <a:rPr lang="fr-FR" sz="4000" dirty="0"/>
              <a:t> have </a:t>
            </a:r>
            <a:r>
              <a:rPr lang="fr-FR" sz="4000" dirty="0" err="1"/>
              <a:t>access</a:t>
            </a:r>
            <a:r>
              <a:rPr lang="fr-FR" sz="4000" dirty="0"/>
              <a:t> to </a:t>
            </a:r>
            <a:r>
              <a:rPr lang="fr-FR" sz="4000" dirty="0" err="1"/>
              <a:t>their</a:t>
            </a:r>
            <a:r>
              <a:rPr lang="fr-FR" sz="4000" dirty="0"/>
              <a:t> effects. The </a:t>
            </a:r>
            <a:r>
              <a:rPr lang="fr-FR" sz="4000" dirty="0" err="1"/>
              <a:t>most</a:t>
            </a:r>
            <a:r>
              <a:rPr lang="fr-FR" sz="4000" dirty="0"/>
              <a:t> </a:t>
            </a:r>
            <a:r>
              <a:rPr lang="fr-FR" sz="4000" dirty="0" err="1"/>
              <a:t>remarkable</a:t>
            </a:r>
            <a:r>
              <a:rPr lang="fr-FR" sz="4000" dirty="0"/>
              <a:t> </a:t>
            </a:r>
            <a:r>
              <a:rPr lang="fr-FR" sz="4000" dirty="0" err="1"/>
              <a:t>breakthroughs</a:t>
            </a:r>
            <a:r>
              <a:rPr lang="fr-FR" sz="4000" dirty="0"/>
              <a:t> </a:t>
            </a:r>
            <a:r>
              <a:rPr lang="fr-FR" sz="4000" dirty="0" err="1"/>
              <a:t>will</a:t>
            </a:r>
            <a:r>
              <a:rPr lang="fr-FR" sz="4000" dirty="0"/>
              <a:t> come from the interaction of insights and applications </a:t>
            </a:r>
            <a:r>
              <a:rPr lang="fr-FR" sz="4000" dirty="0" err="1"/>
              <a:t>arising</a:t>
            </a:r>
            <a:r>
              <a:rPr lang="fr-FR" sz="4000" dirty="0"/>
              <a:t> </a:t>
            </a:r>
            <a:r>
              <a:rPr lang="fr-FR" sz="4000" dirty="0" err="1"/>
              <a:t>when</a:t>
            </a:r>
            <a:r>
              <a:rPr lang="fr-FR" sz="4000" dirty="0"/>
              <a:t> </a:t>
            </a:r>
            <a:r>
              <a:rPr lang="fr-FR" sz="4000" dirty="0" err="1"/>
              <a:t>these</a:t>
            </a:r>
            <a:r>
              <a:rPr lang="fr-FR" sz="4000" dirty="0"/>
              <a:t> technologies converge. </a:t>
            </a:r>
          </a:p>
        </p:txBody>
      </p:sp>
      <p:sp>
        <p:nvSpPr>
          <p:cNvPr id="2" name="Title 1"/>
          <p:cNvSpPr>
            <a:spLocks noGrp="1"/>
          </p:cNvSpPr>
          <p:nvPr>
            <p:ph type="title"/>
          </p:nvPr>
        </p:nvSpPr>
        <p:spPr>
          <a:xfrm>
            <a:off x="1558702" y="274638"/>
            <a:ext cx="9996139" cy="778098"/>
          </a:xfrm>
        </p:spPr>
        <p:txBody>
          <a:bodyPr>
            <a:normAutofit fontScale="90000"/>
          </a:bodyPr>
          <a:lstStyle/>
          <a:p>
            <a:r>
              <a:rPr lang="fr-FR" sz="4800" b="1" dirty="0">
                <a:solidFill>
                  <a:srgbClr val="FF0000"/>
                </a:solidFill>
                <a:effectLst>
                  <a:outerShdw blurRad="38100" dist="38100" dir="2700000" algn="tl">
                    <a:srgbClr val="000000">
                      <a:alpha val="43137"/>
                    </a:srgbClr>
                  </a:outerShdw>
                </a:effectLst>
              </a:rPr>
              <a:t>Introduction</a:t>
            </a:r>
            <a:endParaRPr lang="fr-FR"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990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66" y="260648"/>
            <a:ext cx="1108923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7001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567" y="1330036"/>
            <a:ext cx="11089232" cy="5411332"/>
          </a:xfrm>
        </p:spPr>
        <p:txBody>
          <a:bodyPr>
            <a:noAutofit/>
          </a:bodyPr>
          <a:lstStyle/>
          <a:p>
            <a:pPr marL="0" indent="0" algn="just">
              <a:buNone/>
            </a:pPr>
            <a:r>
              <a:rPr lang="en-US" sz="4000" dirty="0"/>
              <a:t>Biochemistry is a gateway of all the branches of life science. It's a field of enormous interest and utility. Biochemistry is a study of the molecule of life. The tools of biochemistry have been used to explain biological processes such as origin of life, cell development, cell differentiation, metabolisms, energy dynamics, origin and cause of diseases and even human behaviors. </a:t>
            </a:r>
            <a:endParaRPr lang="fr-FR" sz="4000" dirty="0"/>
          </a:p>
        </p:txBody>
      </p:sp>
      <p:sp>
        <p:nvSpPr>
          <p:cNvPr id="3" name="Title 2"/>
          <p:cNvSpPr>
            <a:spLocks noGrp="1"/>
          </p:cNvSpPr>
          <p:nvPr>
            <p:ph type="title"/>
          </p:nvPr>
        </p:nvSpPr>
        <p:spPr>
          <a:xfrm>
            <a:off x="6501553" y="457200"/>
            <a:ext cx="3758711" cy="955576"/>
          </a:xfrm>
        </p:spPr>
        <p:txBody>
          <a:bodyPr/>
          <a:lstStyle/>
          <a:p>
            <a:r>
              <a:rPr lang="en-GB" sz="4800" b="1" dirty="0">
                <a:solidFill>
                  <a:srgbClr val="FF0000"/>
                </a:solidFill>
                <a:effectLst>
                  <a:outerShdw blurRad="38100" dist="38100" dir="2700000" algn="tl">
                    <a:srgbClr val="000000">
                      <a:alpha val="43137"/>
                    </a:srgbClr>
                  </a:outerShdw>
                </a:effectLst>
              </a:rPr>
              <a:t>Biochemistry</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57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edg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567" y="1330036"/>
            <a:ext cx="11089232" cy="5411332"/>
          </a:xfrm>
        </p:spPr>
        <p:txBody>
          <a:bodyPr>
            <a:noAutofit/>
          </a:bodyPr>
          <a:lstStyle/>
          <a:p>
            <a:pPr marL="0" indent="0" algn="just">
              <a:buNone/>
            </a:pPr>
            <a:r>
              <a:rPr lang="en-US" sz="4000" dirty="0"/>
              <a:t>The principles of biochemistry are now reaching into chemistry, the health sciences, nutrition, agriculture, physiology, immunology, neurology, cell biology, biotechnology, nanotechnology, ecology, computer science and psychology. Not only the biochemistry expanding; other disciplines are using the tools of biochemistry to solve their unique problem. Thus biochemistry is seated at the core of other branches of science. </a:t>
            </a:r>
            <a:endParaRPr lang="fr-FR" sz="4000" dirty="0"/>
          </a:p>
        </p:txBody>
      </p:sp>
      <p:sp>
        <p:nvSpPr>
          <p:cNvPr id="3" name="Title 2"/>
          <p:cNvSpPr>
            <a:spLocks noGrp="1"/>
          </p:cNvSpPr>
          <p:nvPr>
            <p:ph type="title"/>
          </p:nvPr>
        </p:nvSpPr>
        <p:spPr>
          <a:xfrm>
            <a:off x="6501553" y="457200"/>
            <a:ext cx="3758711" cy="955576"/>
          </a:xfrm>
        </p:spPr>
        <p:txBody>
          <a:bodyPr/>
          <a:lstStyle/>
          <a:p>
            <a:r>
              <a:rPr lang="en-GB" sz="4800" b="1" dirty="0">
                <a:solidFill>
                  <a:srgbClr val="FF0000"/>
                </a:solidFill>
                <a:effectLst>
                  <a:outerShdw blurRad="38100" dist="38100" dir="2700000" algn="tl">
                    <a:srgbClr val="000000">
                      <a:alpha val="43137"/>
                    </a:srgbClr>
                  </a:outerShdw>
                </a:effectLst>
              </a:rPr>
              <a:t>Biochemistry</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4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edg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66" y="304914"/>
            <a:ext cx="11161240" cy="6364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2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98" y="1080201"/>
            <a:ext cx="10297143" cy="5012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0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rof oyawoye\Desktop\caleb university\sickleCell-415x233-rd1-enI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166" y="1340768"/>
            <a:ext cx="5760640" cy="396044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prof oyawoye\Desktop\caleb university\sickle-cell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84" y="1484784"/>
            <a:ext cx="5156550"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73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261367"/>
            <a:ext cx="11279782" cy="63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70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977752" y="457200"/>
            <a:ext cx="6730070" cy="1027584"/>
          </a:xfrm>
        </p:spPr>
        <p:txBody>
          <a:bodyPr>
            <a:normAutofit/>
          </a:bodyPr>
          <a:lstStyle/>
          <a:p>
            <a:r>
              <a:rPr lang="en-GB" sz="4800" b="1" dirty="0">
                <a:solidFill>
                  <a:srgbClr val="FF0000"/>
                </a:solidFill>
                <a:effectLst>
                  <a:outerShdw blurRad="38100" dist="38100" dir="2700000" algn="tl">
                    <a:srgbClr val="000000">
                      <a:alpha val="43137"/>
                    </a:srgbClr>
                  </a:outerShdw>
                </a:effectLst>
              </a:rPr>
              <a:t>Nutritional</a:t>
            </a:r>
            <a:r>
              <a:rPr lang="en-GB" dirty="0"/>
              <a:t> </a:t>
            </a:r>
            <a:r>
              <a:rPr lang="en-GB" sz="5300" b="1" dirty="0">
                <a:solidFill>
                  <a:srgbClr val="FF0000"/>
                </a:solidFill>
                <a:effectLst>
                  <a:outerShdw blurRad="38100" dist="38100" dir="2700000" algn="tl">
                    <a:srgbClr val="000000">
                      <a:alpha val="43137"/>
                    </a:srgbClr>
                  </a:outerShdw>
                </a:effectLst>
              </a:rPr>
              <a:t>Biochemistry</a:t>
            </a:r>
            <a:endParaRPr lang="fr-FR" sz="5300" b="1" dirty="0">
              <a:solidFill>
                <a:srgbClr val="FF0000"/>
              </a:solidFill>
              <a:effectLst>
                <a:outerShdw blurRad="38100" dist="38100" dir="2700000" algn="tl">
                  <a:srgbClr val="000000">
                    <a:alpha val="43137"/>
                  </a:srgbClr>
                </a:outerShdw>
              </a:effectLst>
            </a:endParaRPr>
          </a:p>
        </p:txBody>
      </p:sp>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39948" y="1557338"/>
            <a:ext cx="40830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478" y="2061393"/>
            <a:ext cx="3164344" cy="395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014" y="1772816"/>
            <a:ext cx="405565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835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75126" y="188640"/>
            <a:ext cx="6336704" cy="1099592"/>
          </a:xfrm>
        </p:spPr>
        <p:txBody>
          <a:bodyPr/>
          <a:lstStyle/>
          <a:p>
            <a:r>
              <a:rPr lang="en-GB" sz="4800" b="1" dirty="0">
                <a:solidFill>
                  <a:srgbClr val="FF0000"/>
                </a:solidFill>
                <a:effectLst>
                  <a:outerShdw blurRad="38100" dist="38100" dir="2700000" algn="tl">
                    <a:srgbClr val="000000">
                      <a:alpha val="43137"/>
                    </a:srgbClr>
                  </a:outerShdw>
                </a:effectLst>
              </a:rPr>
              <a:t>Environmental</a:t>
            </a:r>
            <a:r>
              <a:rPr lang="en-GB" dirty="0"/>
              <a:t> </a:t>
            </a:r>
            <a:r>
              <a:rPr lang="en-GB" sz="4800" b="1" dirty="0">
                <a:solidFill>
                  <a:srgbClr val="FF0000"/>
                </a:solidFill>
                <a:effectLst>
                  <a:outerShdw blurRad="38100" dist="38100" dir="2700000" algn="tl">
                    <a:srgbClr val="000000">
                      <a:alpha val="43137"/>
                    </a:srgbClr>
                  </a:outerShdw>
                </a:effectLst>
              </a:rPr>
              <a:t>Sciences</a:t>
            </a:r>
            <a:endParaRPr lang="fr-FR" sz="4800" b="1" dirty="0">
              <a:solidFill>
                <a:srgbClr val="FF0000"/>
              </a:solidFill>
              <a:effectLst>
                <a:outerShdw blurRad="38100" dist="38100" dir="2700000" algn="tl">
                  <a:srgbClr val="000000">
                    <a:alpha val="43137"/>
                  </a:srgbClr>
                </a:outerShdw>
              </a:effectLst>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20"/>
          <a:stretch/>
        </p:blipFill>
        <p:spPr bwMode="auto">
          <a:xfrm>
            <a:off x="550590" y="1340768"/>
            <a:ext cx="1044116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221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1073" y="405867"/>
            <a:ext cx="10878709" cy="633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4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566" y="980728"/>
            <a:ext cx="11305256" cy="5616624"/>
          </a:xfrm>
        </p:spPr>
        <p:txBody>
          <a:bodyPr>
            <a:noAutofit/>
          </a:bodyPr>
          <a:lstStyle/>
          <a:p>
            <a:pPr marL="82296" indent="0" algn="just">
              <a:buNone/>
            </a:pPr>
            <a:r>
              <a:rPr lang="fr-FR" sz="4000" dirty="0" err="1"/>
              <a:t>Through</a:t>
            </a:r>
            <a:r>
              <a:rPr lang="fr-FR" sz="4000" dirty="0"/>
              <a:t> </a:t>
            </a:r>
            <a:r>
              <a:rPr lang="fr-FR" sz="4000" dirty="0" err="1"/>
              <a:t>breakthroughs</a:t>
            </a:r>
            <a:r>
              <a:rPr lang="fr-FR" sz="4000" dirty="0"/>
              <a:t> in </a:t>
            </a:r>
            <a:r>
              <a:rPr lang="fr-FR" sz="4000" dirty="0" err="1"/>
              <a:t>health</a:t>
            </a:r>
            <a:r>
              <a:rPr lang="fr-FR" sz="4000" dirty="0"/>
              <a:t> services and education, </a:t>
            </a:r>
            <a:r>
              <a:rPr lang="fr-FR" sz="4000" dirty="0" err="1"/>
              <a:t>these</a:t>
            </a:r>
            <a:r>
              <a:rPr lang="fr-FR" sz="4000" dirty="0"/>
              <a:t> technologies have the power to </a:t>
            </a:r>
            <a:r>
              <a:rPr lang="fr-FR" sz="4000" dirty="0" err="1"/>
              <a:t>better</a:t>
            </a:r>
            <a:r>
              <a:rPr lang="fr-FR" sz="4000" dirty="0"/>
              <a:t> the </a:t>
            </a:r>
            <a:r>
              <a:rPr lang="fr-FR" sz="4000" dirty="0" err="1"/>
              <a:t>lives</a:t>
            </a:r>
            <a:r>
              <a:rPr lang="fr-FR" sz="4000" dirty="0"/>
              <a:t> of </a:t>
            </a:r>
            <a:r>
              <a:rPr lang="fr-FR" sz="4000" dirty="0" err="1"/>
              <a:t>poor</a:t>
            </a:r>
            <a:r>
              <a:rPr lang="fr-FR" sz="4000" dirty="0"/>
              <a:t> people in developing countries. </a:t>
            </a:r>
            <a:r>
              <a:rPr lang="fr-FR" sz="4000" dirty="0" err="1"/>
              <a:t>Eradicating</a:t>
            </a:r>
            <a:r>
              <a:rPr lang="fr-FR" sz="4000" dirty="0"/>
              <a:t> malaria, a </a:t>
            </a:r>
            <a:r>
              <a:rPr lang="fr-FR" sz="4000" dirty="0" err="1"/>
              <a:t>scourge</a:t>
            </a:r>
            <a:r>
              <a:rPr lang="fr-FR" sz="4000" dirty="0"/>
              <a:t> of the </a:t>
            </a:r>
            <a:r>
              <a:rPr lang="fr-FR" sz="4000" dirty="0" err="1"/>
              <a:t>African</a:t>
            </a:r>
            <a:r>
              <a:rPr lang="fr-FR" sz="4000" dirty="0"/>
              <a:t> continent for centuries, </a:t>
            </a:r>
            <a:r>
              <a:rPr lang="fr-FR" sz="4000" dirty="0" err="1"/>
              <a:t>is</a:t>
            </a:r>
            <a:r>
              <a:rPr lang="fr-FR" sz="4000" dirty="0"/>
              <a:t> </a:t>
            </a:r>
            <a:r>
              <a:rPr lang="fr-FR" sz="4000" dirty="0" err="1"/>
              <a:t>now</a:t>
            </a:r>
            <a:r>
              <a:rPr lang="fr-FR" sz="4000" dirty="0"/>
              <a:t> possible. Cures for </a:t>
            </a:r>
            <a:r>
              <a:rPr lang="fr-FR" sz="4000" dirty="0" err="1"/>
              <a:t>other</a:t>
            </a:r>
            <a:r>
              <a:rPr lang="fr-FR" sz="4000" dirty="0"/>
              <a:t> </a:t>
            </a:r>
            <a:r>
              <a:rPr lang="fr-FR" sz="4000" dirty="0" err="1"/>
              <a:t>diseases</a:t>
            </a:r>
            <a:r>
              <a:rPr lang="fr-FR" sz="4000" dirty="0"/>
              <a:t> </a:t>
            </a:r>
            <a:r>
              <a:rPr lang="fr-FR" sz="4000" dirty="0" err="1"/>
              <a:t>which</a:t>
            </a:r>
            <a:r>
              <a:rPr lang="fr-FR" sz="4000" dirty="0"/>
              <a:t> are </a:t>
            </a:r>
            <a:r>
              <a:rPr lang="fr-FR" sz="4000" dirty="0" err="1"/>
              <a:t>endemic</a:t>
            </a:r>
            <a:r>
              <a:rPr lang="fr-FR" sz="4000" dirty="0"/>
              <a:t> in developing countries are </a:t>
            </a:r>
            <a:r>
              <a:rPr lang="fr-FR" sz="4000" dirty="0" err="1"/>
              <a:t>also</a:t>
            </a:r>
            <a:r>
              <a:rPr lang="fr-FR" sz="4000" dirty="0"/>
              <a:t> </a:t>
            </a:r>
            <a:r>
              <a:rPr lang="fr-FR" sz="4000" dirty="0" err="1"/>
              <a:t>now</a:t>
            </a:r>
            <a:r>
              <a:rPr lang="fr-FR" sz="4000" dirty="0"/>
              <a:t> possible, </a:t>
            </a:r>
            <a:r>
              <a:rPr lang="fr-FR" sz="4000" dirty="0" err="1"/>
              <a:t>allowing</a:t>
            </a:r>
            <a:r>
              <a:rPr lang="fr-FR" sz="4000" dirty="0"/>
              <a:t> people with </a:t>
            </a:r>
            <a:r>
              <a:rPr lang="fr-FR" sz="4000" dirty="0" err="1"/>
              <a:t>debilitating</a:t>
            </a:r>
            <a:r>
              <a:rPr lang="fr-FR" sz="4000" dirty="0"/>
              <a:t> conditions to live </a:t>
            </a:r>
            <a:r>
              <a:rPr lang="fr-FR" sz="4000" dirty="0" err="1"/>
              <a:t>healthy</a:t>
            </a:r>
            <a:r>
              <a:rPr lang="fr-FR" sz="4000" dirty="0"/>
              <a:t> and productive </a:t>
            </a:r>
            <a:r>
              <a:rPr lang="fr-FR" sz="4000" dirty="0" err="1"/>
              <a:t>lives</a:t>
            </a:r>
            <a:r>
              <a:rPr lang="fr-FR" sz="4000" dirty="0"/>
              <a:t>.</a:t>
            </a:r>
          </a:p>
        </p:txBody>
      </p:sp>
      <p:sp>
        <p:nvSpPr>
          <p:cNvPr id="2" name="Title 1"/>
          <p:cNvSpPr>
            <a:spLocks noGrp="1"/>
          </p:cNvSpPr>
          <p:nvPr>
            <p:ph type="title"/>
          </p:nvPr>
        </p:nvSpPr>
        <p:spPr>
          <a:xfrm>
            <a:off x="1558702" y="274638"/>
            <a:ext cx="9996139" cy="778098"/>
          </a:xfrm>
        </p:spPr>
        <p:txBody>
          <a:bodyPr>
            <a:normAutofit fontScale="90000"/>
          </a:bodyPr>
          <a:lstStyle/>
          <a:p>
            <a:r>
              <a:rPr lang="fr-FR" sz="4800" b="1" dirty="0">
                <a:solidFill>
                  <a:srgbClr val="FF0000"/>
                </a:solidFill>
                <a:effectLst>
                  <a:outerShdw blurRad="38100" dist="38100" dir="2700000" algn="tl">
                    <a:srgbClr val="000000">
                      <a:alpha val="43137"/>
                    </a:srgbClr>
                  </a:outerShdw>
                </a:effectLst>
              </a:rPr>
              <a:t>Introduction</a:t>
            </a:r>
            <a:endParaRPr lang="fr-FR" sz="4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56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4606" y="260648"/>
            <a:ext cx="10238134" cy="635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6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911" y="457200"/>
            <a:ext cx="6829354" cy="1024934"/>
          </a:xfrm>
        </p:spPr>
        <p:txBody>
          <a:bodyPr/>
          <a:lstStyle/>
          <a:p>
            <a:r>
              <a:rPr lang="en-GB" sz="4800" b="1" dirty="0">
                <a:solidFill>
                  <a:srgbClr val="FF0000"/>
                </a:solidFill>
                <a:effectLst>
                  <a:outerShdw blurRad="38100" dist="38100" dir="2700000" algn="tl">
                    <a:srgbClr val="000000">
                      <a:alpha val="43137"/>
                    </a:srgbClr>
                  </a:outerShdw>
                </a:effectLst>
              </a:rPr>
              <a:t>Hand</a:t>
            </a:r>
            <a:r>
              <a:rPr lang="en-GB" dirty="0"/>
              <a:t> </a:t>
            </a:r>
            <a:r>
              <a:rPr lang="en-GB" sz="4800" b="1" dirty="0">
                <a:solidFill>
                  <a:srgbClr val="FF0000"/>
                </a:solidFill>
                <a:effectLst>
                  <a:outerShdw blurRad="38100" dist="38100" dir="2700000" algn="tl">
                    <a:srgbClr val="000000">
                      <a:alpha val="43137"/>
                    </a:srgbClr>
                  </a:outerShdw>
                </a:effectLst>
              </a:rPr>
              <a:t>and</a:t>
            </a:r>
            <a:r>
              <a:rPr lang="en-GB" dirty="0"/>
              <a:t> </a:t>
            </a:r>
            <a:r>
              <a:rPr lang="en-GB" sz="4800" b="1" dirty="0">
                <a:solidFill>
                  <a:srgbClr val="FF0000"/>
                </a:solidFill>
                <a:effectLst>
                  <a:outerShdw blurRad="38100" dist="38100" dir="2700000" algn="tl">
                    <a:srgbClr val="000000">
                      <a:alpha val="43137"/>
                    </a:srgbClr>
                  </a:outerShdw>
                </a:effectLst>
              </a:rPr>
              <a:t>Air</a:t>
            </a:r>
            <a:r>
              <a:rPr lang="en-GB" dirty="0"/>
              <a:t> </a:t>
            </a:r>
            <a:r>
              <a:rPr lang="en-GB" sz="4800" b="1" dirty="0">
                <a:solidFill>
                  <a:srgbClr val="FF0000"/>
                </a:solidFill>
                <a:effectLst>
                  <a:outerShdw blurRad="38100" dist="38100" dir="2700000" algn="tl">
                    <a:srgbClr val="000000">
                      <a:alpha val="43137"/>
                    </a:srgbClr>
                  </a:outerShdw>
                </a:effectLst>
              </a:rPr>
              <a:t>Pollution</a:t>
            </a:r>
            <a:endParaRPr lang="fr-FR" sz="4800" b="1" dirty="0">
              <a:solidFill>
                <a:srgbClr val="FF0000"/>
              </a:solidFill>
              <a:effectLst>
                <a:outerShdw blurRad="38100" dist="38100" dir="2700000" algn="tl">
                  <a:srgbClr val="000000">
                    <a:alpha val="43137"/>
                  </a:srgbClr>
                </a:outerShdw>
              </a:effectLst>
            </a:endParaRPr>
          </a:p>
        </p:txBody>
      </p:sp>
      <p:pic>
        <p:nvPicPr>
          <p:cNvPr id="11266" name="Picture 2" descr="C:\Users\prof oyawoye\Desktop\septom\images (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2678" y="1700808"/>
            <a:ext cx="422391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prof oyawoye\Desktop\septom\images (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676" y="4221088"/>
            <a:ext cx="393592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prof oyawoye\Desktop\septom\download (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572" y="1482134"/>
            <a:ext cx="3647930" cy="518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26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circle(in)">
                                      <p:cBhvr>
                                        <p:cTn id="7" dur="20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
                                        <p:tgtEl>
                                          <p:spTgt spid="11268"/>
                                        </p:tgtEl>
                                      </p:cBhvr>
                                    </p:animEffect>
                                    <p:anim calcmode="lin" valueType="num">
                                      <p:cBhvr>
                                        <p:cTn id="13" dur="400" fill="hold"/>
                                        <p:tgtEl>
                                          <p:spTgt spid="11268"/>
                                        </p:tgtEl>
                                        <p:attrNameLst>
                                          <p:attrName>ppt_x</p:attrName>
                                        </p:attrNameLst>
                                      </p:cBhvr>
                                      <p:tavLst>
                                        <p:tav tm="0">
                                          <p:val>
                                            <p:strVal val="#ppt_x"/>
                                          </p:val>
                                        </p:tav>
                                        <p:tav tm="100000">
                                          <p:val>
                                            <p:strVal val="#ppt_x"/>
                                          </p:val>
                                        </p:tav>
                                      </p:tavLst>
                                    </p:anim>
                                    <p:anim calcmode="lin" valueType="num">
                                      <p:cBhvr>
                                        <p:cTn id="14" dur="400" fill="hold"/>
                                        <p:tgtEl>
                                          <p:spTgt spid="11268"/>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126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126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4726" y="223314"/>
            <a:ext cx="8064896" cy="617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1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rof oyawoye\Desktop\septom\2010-10-31-HaitiWomanWashingClothersUN53261201010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622" y="559379"/>
            <a:ext cx="5279899" cy="263369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prof oyawoye\Desktop\septom\download (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6515" y="548680"/>
            <a:ext cx="4631910" cy="25479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prof oyawoye\Desktop\septom\Ethio-pic-2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22" y="3356995"/>
            <a:ext cx="5183901" cy="328802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prof oyawoye\Desktop\septom\EWB kids and fauce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4520" y="3279466"/>
            <a:ext cx="4823907" cy="338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92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1000"/>
                                        <p:tgtEl>
                                          <p:spTgt spid="9219"/>
                                        </p:tgtEl>
                                      </p:cBhvr>
                                    </p:animEffect>
                                    <p:anim calcmode="lin" valueType="num">
                                      <p:cBhvr>
                                        <p:cTn id="13" dur="1000" fill="hold"/>
                                        <p:tgtEl>
                                          <p:spTgt spid="9219"/>
                                        </p:tgtEl>
                                        <p:attrNameLst>
                                          <p:attrName>ppt_x</p:attrName>
                                        </p:attrNameLst>
                                      </p:cBhvr>
                                      <p:tavLst>
                                        <p:tav tm="0">
                                          <p:val>
                                            <p:strVal val="#ppt_x"/>
                                          </p:val>
                                        </p:tav>
                                        <p:tav tm="100000">
                                          <p:val>
                                            <p:strVal val="#ppt_x"/>
                                          </p:val>
                                        </p:tav>
                                      </p:tavLst>
                                    </p:anim>
                                    <p:anim calcmode="lin" valueType="num">
                                      <p:cBhvr>
                                        <p:cTn id="14"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wipe(down)">
                                      <p:cBhvr>
                                        <p:cTn id="19" dur="500"/>
                                        <p:tgtEl>
                                          <p:spTgt spid="922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222"/>
                                        </p:tgtEl>
                                        <p:attrNameLst>
                                          <p:attrName>style.visibility</p:attrName>
                                        </p:attrNameLst>
                                      </p:cBhvr>
                                      <p:to>
                                        <p:strVal val="visible"/>
                                      </p:to>
                                    </p:set>
                                    <p:animEffect transition="in" filter="wheel(1)">
                                      <p:cBhvr>
                                        <p:cTn id="24" dur="20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22797" y="332656"/>
            <a:ext cx="9289033" cy="883568"/>
          </a:xfrm>
        </p:spPr>
        <p:txBody>
          <a:bodyPr>
            <a:noAutofit/>
          </a:bodyPr>
          <a:lstStyle/>
          <a:p>
            <a:r>
              <a:rPr lang="en-GB" sz="4800" b="1" dirty="0">
                <a:solidFill>
                  <a:srgbClr val="FF0000"/>
                </a:solidFill>
                <a:effectLst>
                  <a:outerShdw blurRad="38100" dist="38100" dir="2700000" algn="tl">
                    <a:srgbClr val="000000">
                      <a:alpha val="43137"/>
                    </a:srgbClr>
                  </a:outerShdw>
                </a:effectLst>
              </a:rPr>
              <a:t>How</a:t>
            </a:r>
            <a:r>
              <a:rPr lang="en-GB" sz="3600" dirty="0"/>
              <a:t> </a:t>
            </a:r>
            <a:r>
              <a:rPr lang="en-GB" sz="4800" b="1" dirty="0">
                <a:solidFill>
                  <a:srgbClr val="FF0000"/>
                </a:solidFill>
                <a:effectLst>
                  <a:outerShdw blurRad="38100" dist="38100" dir="2700000" algn="tl">
                    <a:srgbClr val="000000">
                      <a:alpha val="43137"/>
                    </a:srgbClr>
                  </a:outerShdw>
                </a:effectLst>
              </a:rPr>
              <a:t>our</a:t>
            </a:r>
            <a:r>
              <a:rPr lang="en-GB" sz="3600" dirty="0"/>
              <a:t> </a:t>
            </a:r>
            <a:r>
              <a:rPr lang="en-GB" sz="4800" b="1" dirty="0">
                <a:solidFill>
                  <a:srgbClr val="FF0000"/>
                </a:solidFill>
                <a:effectLst>
                  <a:outerShdw blurRad="38100" dist="38100" dir="2700000" algn="tl">
                    <a:srgbClr val="000000">
                      <a:alpha val="43137"/>
                    </a:srgbClr>
                  </a:outerShdw>
                </a:effectLst>
              </a:rPr>
              <a:t>environment</a:t>
            </a:r>
            <a:r>
              <a:rPr lang="en-GB" sz="3600" dirty="0"/>
              <a:t> </a:t>
            </a:r>
            <a:r>
              <a:rPr lang="en-GB" sz="4800" b="1" dirty="0">
                <a:solidFill>
                  <a:srgbClr val="FF0000"/>
                </a:solidFill>
                <a:effectLst>
                  <a:outerShdw blurRad="38100" dist="38100" dir="2700000" algn="tl">
                    <a:srgbClr val="000000">
                      <a:alpha val="43137"/>
                    </a:srgbClr>
                  </a:outerShdw>
                </a:effectLst>
              </a:rPr>
              <a:t>should</a:t>
            </a:r>
            <a:r>
              <a:rPr lang="en-GB" sz="3600" dirty="0"/>
              <a:t> </a:t>
            </a:r>
            <a:r>
              <a:rPr lang="en-GB" sz="4800" b="1" dirty="0">
                <a:solidFill>
                  <a:srgbClr val="FF0000"/>
                </a:solidFill>
                <a:effectLst>
                  <a:outerShdw blurRad="38100" dist="38100" dir="2700000" algn="tl">
                    <a:srgbClr val="000000">
                      <a:alpha val="43137"/>
                    </a:srgbClr>
                  </a:outerShdw>
                </a:effectLst>
              </a:rPr>
              <a:t>look</a:t>
            </a:r>
            <a:endParaRPr lang="fr-FR" sz="4800" b="1" dirty="0">
              <a:solidFill>
                <a:srgbClr val="FF0000"/>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630" y="1483444"/>
            <a:ext cx="10153128"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25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2598" y="1628800"/>
            <a:ext cx="10526245" cy="4896544"/>
          </a:xfrm>
        </p:spPr>
        <p:txBody>
          <a:bodyPr>
            <a:noAutofit/>
          </a:bodyPr>
          <a:lstStyle/>
          <a:p>
            <a:pPr marL="0" indent="0" algn="just">
              <a:buNone/>
            </a:pPr>
            <a:r>
              <a:rPr lang="en-US" sz="3200" dirty="0">
                <a:solidFill>
                  <a:srgbClr val="222222"/>
                </a:solidFill>
                <a:latin typeface="arial"/>
              </a:rPr>
              <a:t>The science or practice of the diagnosis, treatment, and prevention of disease (in technical use often taken to exclude surgery).</a:t>
            </a:r>
          </a:p>
          <a:p>
            <a:pPr marL="0" indent="0" algn="just">
              <a:buNone/>
            </a:pPr>
            <a:r>
              <a:rPr lang="en-US" sz="3200" dirty="0"/>
              <a:t>The word "medicine" is derived from Latin </a:t>
            </a:r>
            <a:r>
              <a:rPr lang="en-US" sz="3200" dirty="0" err="1"/>
              <a:t>medicus</a:t>
            </a:r>
            <a:r>
              <a:rPr lang="en-US" sz="3200" dirty="0"/>
              <a:t>, meaning "a </a:t>
            </a:r>
            <a:r>
              <a:rPr lang="en-US" sz="3200" dirty="0" err="1"/>
              <a:t>physician".Medicine</a:t>
            </a:r>
            <a:r>
              <a:rPr lang="en-US" sz="3200" dirty="0"/>
              <a:t> encompasses a variety of health care practices evolved to maintain and restore health by the prevention and treatment of illness. Contemporary medicine applies biomedical sciences, biomedical research, genetics, and medical technology to diagnose, treat, and prevent injury and disease</a:t>
            </a:r>
            <a:endParaRPr lang="fr-FR" sz="3200" dirty="0"/>
          </a:p>
        </p:txBody>
      </p:sp>
      <p:sp>
        <p:nvSpPr>
          <p:cNvPr id="3" name="Title 2"/>
          <p:cNvSpPr>
            <a:spLocks noGrp="1"/>
          </p:cNvSpPr>
          <p:nvPr>
            <p:ph type="title"/>
          </p:nvPr>
        </p:nvSpPr>
        <p:spPr>
          <a:xfrm>
            <a:off x="6501553" y="457200"/>
            <a:ext cx="4922245" cy="955576"/>
          </a:xfrm>
        </p:spPr>
        <p:txBody>
          <a:bodyPr>
            <a:normAutofit/>
          </a:bodyPr>
          <a:lstStyle/>
          <a:p>
            <a:r>
              <a:rPr lang="en-GB" sz="4400" b="1" dirty="0">
                <a:solidFill>
                  <a:srgbClr val="FF0000"/>
                </a:solidFill>
                <a:effectLst>
                  <a:outerShdw blurRad="38100" dist="38100" dir="2700000" algn="tl">
                    <a:srgbClr val="000000">
                      <a:alpha val="43137"/>
                    </a:srgbClr>
                  </a:outerShdw>
                </a:effectLst>
              </a:rPr>
              <a:t>Medicine </a:t>
            </a:r>
            <a:endParaRPr lang="fr-FR" sz="4400" dirty="0"/>
          </a:p>
        </p:txBody>
      </p:sp>
    </p:spTree>
    <p:extLst>
      <p:ext uri="{BB962C8B-B14F-4D97-AF65-F5344CB8AC3E}">
        <p14:creationId xmlns:p14="http://schemas.microsoft.com/office/powerpoint/2010/main" val="3728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559" y="1196752"/>
            <a:ext cx="11161240" cy="5544616"/>
          </a:xfrm>
        </p:spPr>
        <p:txBody>
          <a:bodyPr>
            <a:noAutofit/>
          </a:bodyPr>
          <a:lstStyle/>
          <a:p>
            <a:pPr marL="82296" indent="0" algn="just">
              <a:buNone/>
            </a:pPr>
            <a:r>
              <a:rPr lang="fr-FR" sz="3200" dirty="0"/>
              <a:t>Certain innovations and </a:t>
            </a:r>
            <a:r>
              <a:rPr lang="fr-FR" sz="3200" dirty="0" err="1"/>
              <a:t>discoveries</a:t>
            </a:r>
            <a:r>
              <a:rPr lang="fr-FR" sz="3200" dirty="0"/>
              <a:t> </a:t>
            </a:r>
            <a:r>
              <a:rPr lang="fr-FR" sz="3200" dirty="0" err="1"/>
              <a:t>will</a:t>
            </a:r>
            <a:r>
              <a:rPr lang="fr-FR" sz="3200" dirty="0"/>
              <a:t> </a:t>
            </a:r>
            <a:r>
              <a:rPr lang="fr-FR" sz="3200" dirty="0" err="1"/>
              <a:t>raise</a:t>
            </a:r>
            <a:r>
              <a:rPr lang="fr-FR" sz="3200" dirty="0"/>
              <a:t> </a:t>
            </a:r>
            <a:r>
              <a:rPr lang="fr-FR" sz="3200" dirty="0" err="1"/>
              <a:t>fraught</a:t>
            </a:r>
            <a:r>
              <a:rPr lang="fr-FR" sz="3200" dirty="0"/>
              <a:t> bio-</a:t>
            </a:r>
            <a:r>
              <a:rPr lang="fr-FR" sz="3200" dirty="0" err="1"/>
              <a:t>ethical</a:t>
            </a:r>
            <a:r>
              <a:rPr lang="fr-FR" sz="3200" dirty="0"/>
              <a:t> issues, as </a:t>
            </a:r>
            <a:r>
              <a:rPr lang="fr-FR" sz="3200" dirty="0" err="1"/>
              <a:t>genetic</a:t>
            </a:r>
            <a:r>
              <a:rPr lang="fr-FR" sz="3200" dirty="0"/>
              <a:t> modification of </a:t>
            </a:r>
            <a:r>
              <a:rPr lang="fr-FR" sz="3200" dirty="0" err="1"/>
              <a:t>food</a:t>
            </a:r>
            <a:r>
              <a:rPr lang="fr-FR" sz="3200" dirty="0"/>
              <a:t> </a:t>
            </a:r>
            <a:r>
              <a:rPr lang="fr-FR" sz="3200" dirty="0" err="1"/>
              <a:t>crops</a:t>
            </a:r>
            <a:r>
              <a:rPr lang="fr-FR" sz="3200" dirty="0"/>
              <a:t> and </a:t>
            </a:r>
            <a:r>
              <a:rPr lang="fr-FR" sz="3200" dirty="0" err="1"/>
              <a:t>cloning</a:t>
            </a:r>
            <a:r>
              <a:rPr lang="fr-FR" sz="3200" dirty="0"/>
              <a:t> of </a:t>
            </a:r>
            <a:r>
              <a:rPr lang="fr-FR" sz="3200" dirty="0" err="1"/>
              <a:t>human</a:t>
            </a:r>
            <a:r>
              <a:rPr lang="fr-FR" sz="3200" dirty="0"/>
              <a:t> </a:t>
            </a:r>
            <a:r>
              <a:rPr lang="fr-FR" sz="3200" dirty="0" err="1"/>
              <a:t>embryos</a:t>
            </a:r>
            <a:r>
              <a:rPr lang="fr-FR" sz="3200" dirty="0"/>
              <a:t> has </a:t>
            </a:r>
            <a:r>
              <a:rPr lang="fr-FR" sz="3200" dirty="0" err="1"/>
              <a:t>already</a:t>
            </a:r>
            <a:r>
              <a:rPr lang="fr-FR" sz="3200" dirty="0"/>
              <a:t> </a:t>
            </a:r>
            <a:r>
              <a:rPr lang="fr-FR" sz="3200" dirty="0" err="1"/>
              <a:t>done</a:t>
            </a:r>
            <a:r>
              <a:rPr lang="fr-FR" sz="3200" dirty="0"/>
              <a:t>. There </a:t>
            </a:r>
            <a:r>
              <a:rPr lang="fr-FR" sz="3200" dirty="0" err="1"/>
              <a:t>is</a:t>
            </a:r>
            <a:r>
              <a:rPr lang="fr-FR" sz="3200" dirty="0"/>
              <a:t> a risk </a:t>
            </a:r>
            <a:r>
              <a:rPr lang="fr-FR" sz="3200" dirty="0" err="1"/>
              <a:t>that</a:t>
            </a:r>
            <a:r>
              <a:rPr lang="fr-FR" sz="3200" dirty="0"/>
              <a:t> </a:t>
            </a:r>
            <a:r>
              <a:rPr lang="fr-FR" sz="3200" dirty="0" err="1"/>
              <a:t>their</a:t>
            </a:r>
            <a:r>
              <a:rPr lang="fr-FR" sz="3200" dirty="0"/>
              <a:t> </a:t>
            </a:r>
            <a:r>
              <a:rPr lang="fr-FR" sz="3200" dirty="0" err="1"/>
              <a:t>cost</a:t>
            </a:r>
            <a:r>
              <a:rPr lang="fr-FR" sz="3200" dirty="0"/>
              <a:t>, </a:t>
            </a:r>
            <a:r>
              <a:rPr lang="fr-FR" sz="3200" dirty="0" err="1"/>
              <a:t>particularly</a:t>
            </a:r>
            <a:r>
              <a:rPr lang="fr-FR" sz="3200" dirty="0"/>
              <a:t> in the </a:t>
            </a:r>
            <a:r>
              <a:rPr lang="fr-FR" sz="3200" dirty="0" err="1"/>
              <a:t>early</a:t>
            </a:r>
            <a:r>
              <a:rPr lang="fr-FR" sz="3200" dirty="0"/>
              <a:t> stages of development, </a:t>
            </a:r>
            <a:r>
              <a:rPr lang="fr-FR" sz="3200" dirty="0" err="1"/>
              <a:t>will</a:t>
            </a:r>
            <a:r>
              <a:rPr lang="fr-FR" sz="3200" dirty="0"/>
              <a:t> </a:t>
            </a:r>
            <a:r>
              <a:rPr lang="fr-FR" sz="3200" dirty="0" err="1"/>
              <a:t>worsen</a:t>
            </a:r>
            <a:r>
              <a:rPr lang="fr-FR" sz="3200" dirty="0"/>
              <a:t> the </a:t>
            </a:r>
            <a:r>
              <a:rPr lang="fr-FR" sz="3200" dirty="0" err="1"/>
              <a:t>present</a:t>
            </a:r>
            <a:r>
              <a:rPr lang="fr-FR" sz="3200" dirty="0"/>
              <a:t> </a:t>
            </a:r>
            <a:r>
              <a:rPr lang="fr-FR" sz="3200" dirty="0" err="1"/>
              <a:t>inequality</a:t>
            </a:r>
            <a:r>
              <a:rPr lang="fr-FR" sz="3200" dirty="0"/>
              <a:t> by </a:t>
            </a:r>
            <a:r>
              <a:rPr lang="fr-FR" sz="3200" dirty="0" err="1"/>
              <a:t>limiting</a:t>
            </a:r>
            <a:r>
              <a:rPr lang="fr-FR" sz="3200" dirty="0"/>
              <a:t> </a:t>
            </a:r>
            <a:r>
              <a:rPr lang="fr-FR" sz="3200" dirty="0" err="1"/>
              <a:t>access</a:t>
            </a:r>
            <a:r>
              <a:rPr lang="fr-FR" sz="3200" dirty="0"/>
              <a:t> to </a:t>
            </a:r>
            <a:r>
              <a:rPr lang="fr-FR" sz="3200" dirty="0" err="1"/>
              <a:t>wealthy</a:t>
            </a:r>
            <a:r>
              <a:rPr lang="fr-FR" sz="3200" dirty="0"/>
              <a:t> </a:t>
            </a:r>
            <a:r>
              <a:rPr lang="fr-FR" sz="3200" dirty="0" err="1"/>
              <a:t>individuals</a:t>
            </a:r>
            <a:r>
              <a:rPr lang="fr-FR" sz="3200" dirty="0"/>
              <a:t>. This </a:t>
            </a:r>
            <a:r>
              <a:rPr lang="fr-FR" sz="3200" dirty="0" err="1"/>
              <a:t>already</a:t>
            </a:r>
            <a:r>
              <a:rPr lang="fr-FR" sz="3200" dirty="0"/>
              <a:t> </a:t>
            </a:r>
            <a:r>
              <a:rPr lang="fr-FR" sz="3200" dirty="0" err="1"/>
              <a:t>happens</a:t>
            </a:r>
            <a:r>
              <a:rPr lang="fr-FR" sz="3200" dirty="0"/>
              <a:t> in </a:t>
            </a:r>
            <a:r>
              <a:rPr lang="fr-FR" sz="3200" dirty="0" err="1"/>
              <a:t>health</a:t>
            </a:r>
            <a:r>
              <a:rPr lang="fr-FR" sz="3200" dirty="0"/>
              <a:t> care in certain G7 countries, </a:t>
            </a:r>
            <a:r>
              <a:rPr lang="fr-FR" sz="3200" dirty="0" err="1"/>
              <a:t>where</a:t>
            </a:r>
            <a:r>
              <a:rPr lang="fr-FR" sz="3200" dirty="0"/>
              <a:t> the </a:t>
            </a:r>
            <a:r>
              <a:rPr lang="fr-FR" sz="3200" dirty="0" err="1"/>
              <a:t>demand</a:t>
            </a:r>
            <a:r>
              <a:rPr lang="fr-FR" sz="3200" dirty="0"/>
              <a:t> for </a:t>
            </a:r>
            <a:r>
              <a:rPr lang="fr-FR" sz="3200" dirty="0" err="1"/>
              <a:t>very</a:t>
            </a:r>
            <a:r>
              <a:rPr lang="fr-FR" sz="3200" dirty="0"/>
              <a:t> </a:t>
            </a:r>
            <a:r>
              <a:rPr lang="fr-FR" sz="3200" dirty="0" err="1"/>
              <a:t>high-cost</a:t>
            </a:r>
            <a:r>
              <a:rPr lang="fr-FR" sz="3200" dirty="0"/>
              <a:t> diagnostic equipment and </a:t>
            </a:r>
            <a:r>
              <a:rPr lang="fr-FR" sz="3200" dirty="0" err="1"/>
              <a:t>surgical</a:t>
            </a:r>
            <a:r>
              <a:rPr lang="fr-FR" sz="3200" dirty="0"/>
              <a:t> interventions </a:t>
            </a:r>
            <a:r>
              <a:rPr lang="fr-FR" sz="3200" dirty="0" err="1"/>
              <a:t>enabling</a:t>
            </a:r>
            <a:r>
              <a:rPr lang="fr-FR" sz="3200" dirty="0"/>
              <a:t> </a:t>
            </a:r>
            <a:r>
              <a:rPr lang="fr-FR" sz="3200" dirty="0" err="1"/>
              <a:t>longevity</a:t>
            </a:r>
            <a:r>
              <a:rPr lang="fr-FR" sz="3200" dirty="0"/>
              <a:t> and </a:t>
            </a:r>
            <a:r>
              <a:rPr lang="fr-FR" sz="3200" dirty="0" err="1"/>
              <a:t>better</a:t>
            </a:r>
            <a:r>
              <a:rPr lang="fr-FR" sz="3200" dirty="0"/>
              <a:t> quality of life for </a:t>
            </a:r>
            <a:r>
              <a:rPr lang="fr-FR" sz="3200" dirty="0" err="1"/>
              <a:t>older</a:t>
            </a:r>
            <a:r>
              <a:rPr lang="fr-FR" sz="3200" dirty="0"/>
              <a:t> </a:t>
            </a:r>
            <a:r>
              <a:rPr lang="fr-FR" sz="3200" dirty="0" err="1"/>
              <a:t>wealthy</a:t>
            </a:r>
            <a:r>
              <a:rPr lang="fr-FR" sz="3200" dirty="0"/>
              <a:t> people </a:t>
            </a:r>
            <a:r>
              <a:rPr lang="fr-FR" sz="3200" dirty="0" err="1"/>
              <a:t>overstretches</a:t>
            </a:r>
            <a:r>
              <a:rPr lang="fr-FR" sz="3200" dirty="0"/>
              <a:t> public </a:t>
            </a:r>
            <a:r>
              <a:rPr lang="fr-FR" sz="3200" dirty="0" err="1"/>
              <a:t>health</a:t>
            </a:r>
            <a:r>
              <a:rPr lang="fr-FR" sz="3200" dirty="0"/>
              <a:t> care budgets, and </a:t>
            </a:r>
            <a:r>
              <a:rPr lang="fr-FR" sz="3200" dirty="0" err="1"/>
              <a:t>lowers</a:t>
            </a:r>
            <a:r>
              <a:rPr lang="fr-FR" sz="3200" dirty="0"/>
              <a:t> service quality in </a:t>
            </a:r>
            <a:r>
              <a:rPr lang="fr-FR" sz="3200" dirty="0" err="1"/>
              <a:t>poor</a:t>
            </a:r>
            <a:r>
              <a:rPr lang="fr-FR" sz="3200" dirty="0"/>
              <a:t> </a:t>
            </a:r>
            <a:r>
              <a:rPr lang="fr-FR" sz="3200" dirty="0" err="1"/>
              <a:t>neighborhoods</a:t>
            </a:r>
            <a:r>
              <a:rPr lang="fr-FR" sz="3200" dirty="0"/>
              <a:t>. </a:t>
            </a:r>
          </a:p>
        </p:txBody>
      </p:sp>
      <p:sp>
        <p:nvSpPr>
          <p:cNvPr id="2" name="Title 1"/>
          <p:cNvSpPr>
            <a:spLocks noGrp="1"/>
          </p:cNvSpPr>
          <p:nvPr>
            <p:ph type="title"/>
          </p:nvPr>
        </p:nvSpPr>
        <p:spPr>
          <a:xfrm>
            <a:off x="6501553" y="457200"/>
            <a:ext cx="3758711" cy="883568"/>
          </a:xfrm>
        </p:spPr>
        <p:txBody>
          <a:bodyPr>
            <a:normAutofit/>
          </a:bodyPr>
          <a:lstStyle/>
          <a:p>
            <a:r>
              <a:rPr lang="en-GB" sz="4800" b="1" dirty="0">
                <a:solidFill>
                  <a:srgbClr val="FF0000"/>
                </a:solidFill>
                <a:effectLst>
                  <a:outerShdw blurRad="38100" dist="38100" dir="2700000" algn="tl">
                    <a:srgbClr val="000000">
                      <a:alpha val="43137"/>
                    </a:srgbClr>
                  </a:outerShdw>
                </a:effectLst>
              </a:rPr>
              <a:t>Medicine </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6887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278" y="1196752"/>
            <a:ext cx="4607912"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prof oyawoye\Desktop\septom\environmental di\downloa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38" y="1196752"/>
            <a:ext cx="5394486"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4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574" y="1340768"/>
            <a:ext cx="11161240" cy="5410200"/>
          </a:xfrm>
        </p:spPr>
        <p:txBody>
          <a:bodyPr>
            <a:noAutofit/>
          </a:bodyPr>
          <a:lstStyle/>
          <a:p>
            <a:pPr marL="82296" indent="0" algn="just">
              <a:buNone/>
            </a:pPr>
            <a:r>
              <a:rPr lang="en-GB" sz="3600" dirty="0"/>
              <a:t>Furthermore, science and technology has helped in the area of medicine. Some natural herbs converted to drugs with the aid of modern equipment and these drug are used in our hospitals and pharmacies.</a:t>
            </a:r>
          </a:p>
          <a:p>
            <a:pPr marL="82296" indent="0" algn="just">
              <a:buNone/>
            </a:pPr>
            <a:r>
              <a:rPr lang="fr-FR" sz="3600" dirty="0"/>
              <a:t>Resource-intensive technologies, </a:t>
            </a:r>
            <a:r>
              <a:rPr lang="fr-FR" sz="3600" dirty="0" err="1"/>
              <a:t>focused</a:t>
            </a:r>
            <a:r>
              <a:rPr lang="fr-FR" sz="3600" dirty="0"/>
              <a:t> on </a:t>
            </a:r>
            <a:r>
              <a:rPr lang="fr-FR" sz="3600" dirty="0" err="1"/>
              <a:t>satisfying</a:t>
            </a:r>
            <a:r>
              <a:rPr lang="fr-FR" sz="3600" dirty="0"/>
              <a:t> </a:t>
            </a:r>
            <a:r>
              <a:rPr lang="fr-FR" sz="3600" dirty="0" err="1"/>
              <a:t>high</a:t>
            </a:r>
            <a:r>
              <a:rPr lang="fr-FR" sz="3600" dirty="0"/>
              <a:t> </a:t>
            </a:r>
            <a:r>
              <a:rPr lang="fr-FR" sz="3600" dirty="0" err="1"/>
              <a:t>consumption</a:t>
            </a:r>
            <a:r>
              <a:rPr lang="fr-FR" sz="3600" dirty="0"/>
              <a:t> </a:t>
            </a:r>
            <a:r>
              <a:rPr lang="fr-FR" sz="3600" dirty="0" err="1"/>
              <a:t>demand</a:t>
            </a:r>
            <a:r>
              <a:rPr lang="fr-FR" sz="3600" dirty="0"/>
              <a:t>, </a:t>
            </a:r>
            <a:r>
              <a:rPr lang="fr-FR" sz="3600" dirty="0" err="1"/>
              <a:t>like</a:t>
            </a:r>
            <a:r>
              <a:rPr lang="fr-FR" sz="3600" dirty="0"/>
              <a:t> </a:t>
            </a:r>
            <a:r>
              <a:rPr lang="fr-FR" sz="3600" dirty="0" err="1"/>
              <a:t>holidays</a:t>
            </a:r>
            <a:r>
              <a:rPr lang="fr-FR" sz="3600" dirty="0"/>
              <a:t> </a:t>
            </a:r>
            <a:r>
              <a:rPr lang="fr-FR" sz="3600" dirty="0" err="1"/>
              <a:t>abroad</a:t>
            </a:r>
            <a:r>
              <a:rPr lang="fr-FR" sz="3600" dirty="0"/>
              <a:t> in costal </a:t>
            </a:r>
            <a:r>
              <a:rPr lang="fr-FR" sz="3600" dirty="0" err="1"/>
              <a:t>resorts</a:t>
            </a:r>
            <a:r>
              <a:rPr lang="fr-FR" sz="3600" dirty="0"/>
              <a:t>, </a:t>
            </a:r>
            <a:r>
              <a:rPr lang="fr-FR" sz="3600" dirty="0" err="1"/>
              <a:t>wilderness</a:t>
            </a:r>
            <a:r>
              <a:rPr lang="fr-FR" sz="3600" dirty="0"/>
              <a:t> areas, or </a:t>
            </a:r>
            <a:r>
              <a:rPr lang="fr-FR" sz="3600" dirty="0" err="1"/>
              <a:t>iconic</a:t>
            </a:r>
            <a:r>
              <a:rPr lang="fr-FR" sz="3600" dirty="0"/>
              <a:t> </a:t>
            </a:r>
            <a:r>
              <a:rPr lang="fr-FR" sz="3600" dirty="0" err="1"/>
              <a:t>cities</a:t>
            </a:r>
            <a:r>
              <a:rPr lang="fr-FR" sz="3600" dirty="0"/>
              <a:t>, </a:t>
            </a:r>
            <a:r>
              <a:rPr lang="fr-FR" sz="3600" dirty="0" err="1"/>
              <a:t>increase</a:t>
            </a:r>
            <a:r>
              <a:rPr lang="fr-FR" sz="3600" dirty="0"/>
              <a:t> </a:t>
            </a:r>
            <a:r>
              <a:rPr lang="fr-FR" sz="3600" dirty="0" err="1"/>
              <a:t>carbon</a:t>
            </a:r>
            <a:r>
              <a:rPr lang="fr-FR" sz="3600" dirty="0"/>
              <a:t> </a:t>
            </a:r>
            <a:r>
              <a:rPr lang="fr-FR" sz="3600" dirty="0" err="1"/>
              <a:t>emissions</a:t>
            </a:r>
            <a:r>
              <a:rPr lang="fr-FR" sz="3600" dirty="0"/>
              <a:t> and </a:t>
            </a:r>
            <a:r>
              <a:rPr lang="fr-FR" sz="3600" dirty="0" err="1"/>
              <a:t>environmental</a:t>
            </a:r>
            <a:r>
              <a:rPr lang="fr-FR" sz="3600" dirty="0"/>
              <a:t> damage. </a:t>
            </a:r>
          </a:p>
        </p:txBody>
      </p:sp>
      <p:sp>
        <p:nvSpPr>
          <p:cNvPr id="4" name="Title 3"/>
          <p:cNvSpPr>
            <a:spLocks noGrp="1"/>
          </p:cNvSpPr>
          <p:nvPr>
            <p:ph type="title"/>
          </p:nvPr>
        </p:nvSpPr>
        <p:spPr>
          <a:xfrm>
            <a:off x="7186731" y="457200"/>
            <a:ext cx="3588995" cy="883568"/>
          </a:xfrm>
        </p:spPr>
        <p:txBody>
          <a:bodyPr/>
          <a:lstStyle/>
          <a:p>
            <a:r>
              <a:rPr lang="en-GB" sz="4800" b="1" dirty="0">
                <a:solidFill>
                  <a:srgbClr val="FF0000"/>
                </a:solidFill>
                <a:effectLst>
                  <a:outerShdw blurRad="38100" dist="38100" dir="2700000" algn="tl">
                    <a:srgbClr val="000000">
                      <a:alpha val="43137"/>
                    </a:srgbClr>
                  </a:outerShdw>
                </a:effectLst>
              </a:rPr>
              <a:t>Medicine</a:t>
            </a:r>
            <a:r>
              <a:rPr lang="en-GB" dirty="0"/>
              <a:t> </a:t>
            </a:r>
            <a:endParaRPr lang="fr-FR" dirty="0"/>
          </a:p>
        </p:txBody>
      </p:sp>
    </p:spTree>
    <p:extLst>
      <p:ext uri="{BB962C8B-B14F-4D97-AF65-F5344CB8AC3E}">
        <p14:creationId xmlns:p14="http://schemas.microsoft.com/office/powerpoint/2010/main" val="6208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l="12103" t="25735" r="35141" b="37811"/>
          <a:stretch>
            <a:fillRect/>
          </a:stretch>
        </p:blipFill>
        <p:spPr bwMode="auto">
          <a:xfrm>
            <a:off x="304800" y="1340768"/>
            <a:ext cx="11046990" cy="4831431"/>
          </a:xfrm>
          <a:prstGeom prst="rect">
            <a:avLst/>
          </a:prstGeom>
          <a:noFill/>
          <a:ln w="9525">
            <a:noFill/>
            <a:miter lim="800000"/>
            <a:headEnd/>
            <a:tailEnd/>
          </a:ln>
        </p:spPr>
      </p:pic>
      <p:sp>
        <p:nvSpPr>
          <p:cNvPr id="2" name="Title 1"/>
          <p:cNvSpPr>
            <a:spLocks noGrp="1"/>
          </p:cNvSpPr>
          <p:nvPr>
            <p:ph type="title"/>
          </p:nvPr>
        </p:nvSpPr>
        <p:spPr>
          <a:xfrm>
            <a:off x="622598" y="457200"/>
            <a:ext cx="9637666" cy="1027584"/>
          </a:xfrm>
        </p:spPr>
        <p:txBody>
          <a:bodyPr>
            <a:normAutofit fontScale="90000"/>
          </a:bodyPr>
          <a:lstStyle/>
          <a:p>
            <a:pPr lvl="0" algn="ctr" fontAlgn="base">
              <a:spcAft>
                <a:spcPct val="0"/>
              </a:spcAft>
            </a:pPr>
            <a:r>
              <a:rPr lang="en-US" b="1" dirty="0">
                <a:solidFill>
                  <a:prstClr val="black"/>
                </a:solidFill>
                <a:latin typeface="Georgia"/>
                <a:ea typeface="+mn-ea"/>
                <a:cs typeface="+mn-cs"/>
              </a:rPr>
              <a:t>A </a:t>
            </a:r>
            <a:r>
              <a:rPr lang="en-US" b="1" dirty="0" err="1">
                <a:solidFill>
                  <a:prstClr val="black"/>
                </a:solidFill>
                <a:latin typeface="Georgia"/>
                <a:ea typeface="+mn-ea"/>
                <a:cs typeface="+mn-cs"/>
              </a:rPr>
              <a:t>Neuro</a:t>
            </a:r>
            <a:r>
              <a:rPr lang="en-US" b="1" dirty="0">
                <a:solidFill>
                  <a:prstClr val="black"/>
                </a:solidFill>
                <a:latin typeface="Georgia"/>
                <a:ea typeface="+mn-ea"/>
                <a:cs typeface="+mn-cs"/>
              </a:rPr>
              <a:t>-Fuzzy Framework for Pneumonia Severity Prediction</a:t>
            </a:r>
            <a:r>
              <a:rPr lang="en-US" b="1" dirty="0">
                <a:solidFill>
                  <a:prstClr val="black"/>
                </a:solidFill>
                <a:latin typeface="Arial" pitchFamily="34" charset="0"/>
                <a:ea typeface="+mn-ea"/>
                <a:cs typeface="Arial" pitchFamily="34" charset="0"/>
              </a:rPr>
              <a:t/>
            </a:r>
            <a:br>
              <a:rPr lang="en-US" b="1" dirty="0">
                <a:solidFill>
                  <a:prstClr val="black"/>
                </a:solidFill>
                <a:latin typeface="Arial" pitchFamily="34" charset="0"/>
                <a:ea typeface="+mn-ea"/>
                <a:cs typeface="Arial" pitchFamily="34" charset="0"/>
              </a:rPr>
            </a:br>
            <a:endParaRPr lang="fr-FR" dirty="0"/>
          </a:p>
        </p:txBody>
      </p:sp>
    </p:spTree>
    <p:extLst>
      <p:ext uri="{BB962C8B-B14F-4D97-AF65-F5344CB8AC3E}">
        <p14:creationId xmlns:p14="http://schemas.microsoft.com/office/powerpoint/2010/main" val="2686948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582" y="908720"/>
            <a:ext cx="10945216" cy="5805264"/>
          </a:xfrm>
        </p:spPr>
        <p:txBody>
          <a:bodyPr>
            <a:noAutofit/>
          </a:bodyPr>
          <a:lstStyle/>
          <a:p>
            <a:pPr algn="just"/>
            <a:r>
              <a:rPr lang="en-GB" sz="3300" b="1" dirty="0"/>
              <a:t>Science</a:t>
            </a:r>
            <a:r>
              <a:rPr lang="en-GB" sz="3300" dirty="0"/>
              <a:t> is the</a:t>
            </a:r>
            <a:r>
              <a:rPr lang="en-US" sz="3300" dirty="0"/>
              <a:t> intellectual and practical activity encompassing the systematic study of the structure and </a:t>
            </a:r>
            <a:r>
              <a:rPr lang="en-US" sz="3300" dirty="0" err="1"/>
              <a:t>behaviour</a:t>
            </a:r>
            <a:r>
              <a:rPr lang="en-US" sz="3300" dirty="0"/>
              <a:t> of the physical and natural world through observation and experiment.</a:t>
            </a:r>
          </a:p>
          <a:p>
            <a:pPr algn="just"/>
            <a:r>
              <a:rPr lang="en-GB" sz="3300" b="1" dirty="0"/>
              <a:t>Technology</a:t>
            </a:r>
            <a:r>
              <a:rPr lang="en-GB" sz="3300" dirty="0"/>
              <a:t> on the other hand is the practical application of scientific knowledge or inventions to the solving of everyday problems or facilitating tedious human activities.</a:t>
            </a:r>
            <a:endParaRPr lang="fr-FR" sz="3300" dirty="0"/>
          </a:p>
          <a:p>
            <a:pPr algn="just"/>
            <a:r>
              <a:rPr lang="en-GB" sz="3300" dirty="0"/>
              <a:t> The product of science and technology has contributed to the development of countries such as, America, Japan, China and to an extent in some African countries.</a:t>
            </a:r>
            <a:endParaRPr lang="fr-FR" sz="3300" dirty="0"/>
          </a:p>
        </p:txBody>
      </p:sp>
      <p:sp>
        <p:nvSpPr>
          <p:cNvPr id="2" name="Title 1"/>
          <p:cNvSpPr>
            <a:spLocks noGrp="1"/>
          </p:cNvSpPr>
          <p:nvPr>
            <p:ph type="title"/>
          </p:nvPr>
        </p:nvSpPr>
        <p:spPr>
          <a:xfrm>
            <a:off x="1198662" y="125760"/>
            <a:ext cx="10423341" cy="1143000"/>
          </a:xfrm>
        </p:spPr>
        <p:txBody>
          <a:bodyPr>
            <a:normAutofit/>
          </a:bodyPr>
          <a:lstStyle/>
          <a:p>
            <a:r>
              <a:rPr lang="en-US" sz="5400" b="1" dirty="0">
                <a:solidFill>
                  <a:srgbClr val="FF0000"/>
                </a:solidFill>
              </a:rPr>
              <a:t>Definition of Terms</a:t>
            </a:r>
            <a:endParaRPr lang="fr-FR" sz="5400" dirty="0">
              <a:solidFill>
                <a:srgbClr val="FF0000"/>
              </a:solidFill>
            </a:endParaRPr>
          </a:p>
        </p:txBody>
      </p:sp>
    </p:spTree>
    <p:extLst>
      <p:ext uri="{BB962C8B-B14F-4D97-AF65-F5344CB8AC3E}">
        <p14:creationId xmlns:p14="http://schemas.microsoft.com/office/powerpoint/2010/main" val="30294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0630" y="620688"/>
            <a:ext cx="10081120" cy="574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13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6574" y="476672"/>
            <a:ext cx="11017224" cy="599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4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74726" y="188640"/>
            <a:ext cx="9937104" cy="645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551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614" y="1447800"/>
            <a:ext cx="10351333" cy="5293568"/>
          </a:xfrm>
        </p:spPr>
        <p:txBody>
          <a:bodyPr>
            <a:noAutofit/>
          </a:bodyPr>
          <a:lstStyle/>
          <a:p>
            <a:pPr marL="82296" indent="0" algn="just">
              <a:buNone/>
            </a:pPr>
            <a:r>
              <a:rPr lang="fr-FR" sz="4800" dirty="0"/>
              <a:t>To promote </a:t>
            </a:r>
            <a:r>
              <a:rPr lang="fr-FR" sz="4800" dirty="0" err="1"/>
              <a:t>technological</a:t>
            </a:r>
            <a:r>
              <a:rPr lang="fr-FR" sz="4800" dirty="0"/>
              <a:t> </a:t>
            </a:r>
            <a:r>
              <a:rPr lang="fr-FR" sz="4800" dirty="0" err="1"/>
              <a:t>advances</a:t>
            </a:r>
            <a:r>
              <a:rPr lang="fr-FR" sz="4800" dirty="0"/>
              <a:t>, developing countries should invest in quality education for youth, continuous skills training for workers and managers, and should </a:t>
            </a:r>
            <a:r>
              <a:rPr lang="fr-FR" sz="4800" dirty="0" err="1"/>
              <a:t>ensure</a:t>
            </a:r>
            <a:r>
              <a:rPr lang="fr-FR" sz="4800" dirty="0"/>
              <a:t> </a:t>
            </a:r>
            <a:r>
              <a:rPr lang="fr-FR" sz="4800" dirty="0" err="1"/>
              <a:t>that</a:t>
            </a:r>
            <a:r>
              <a:rPr lang="fr-FR" sz="4800" dirty="0"/>
              <a:t> </a:t>
            </a:r>
            <a:r>
              <a:rPr lang="fr-FR" sz="4800" dirty="0" err="1"/>
              <a:t>knowledge</a:t>
            </a:r>
            <a:r>
              <a:rPr lang="fr-FR" sz="4800" dirty="0"/>
              <a:t> </a:t>
            </a:r>
            <a:r>
              <a:rPr lang="fr-FR" sz="4800" dirty="0" err="1"/>
              <a:t>is</a:t>
            </a:r>
            <a:r>
              <a:rPr lang="fr-FR" sz="4800" dirty="0"/>
              <a:t> </a:t>
            </a:r>
            <a:r>
              <a:rPr lang="fr-FR" sz="4800" dirty="0" err="1"/>
              <a:t>shared</a:t>
            </a:r>
            <a:r>
              <a:rPr lang="fr-FR" sz="4800" dirty="0"/>
              <a:t> as </a:t>
            </a:r>
            <a:r>
              <a:rPr lang="fr-FR" sz="4800" dirty="0" err="1"/>
              <a:t>widely</a:t>
            </a:r>
            <a:r>
              <a:rPr lang="fr-FR" sz="4800" dirty="0"/>
              <a:t> as possible </a:t>
            </a:r>
            <a:r>
              <a:rPr lang="fr-FR" sz="4800" dirty="0" err="1"/>
              <a:t>across</a:t>
            </a:r>
            <a:r>
              <a:rPr lang="fr-FR" sz="4800" dirty="0"/>
              <a:t> society. </a:t>
            </a:r>
          </a:p>
        </p:txBody>
      </p:sp>
      <p:sp>
        <p:nvSpPr>
          <p:cNvPr id="2" name="Title 1"/>
          <p:cNvSpPr>
            <a:spLocks noGrp="1"/>
          </p:cNvSpPr>
          <p:nvPr>
            <p:ph type="title"/>
          </p:nvPr>
        </p:nvSpPr>
        <p:spPr>
          <a:xfrm>
            <a:off x="3790950" y="457200"/>
            <a:ext cx="7776864" cy="667544"/>
          </a:xfrm>
        </p:spPr>
        <p:txBody>
          <a:bodyPr>
            <a:noAutofit/>
          </a:bodyPr>
          <a:lstStyle/>
          <a:p>
            <a:r>
              <a:rPr lang="en-GB" sz="4800" b="1" dirty="0">
                <a:solidFill>
                  <a:srgbClr val="FF0000"/>
                </a:solidFill>
                <a:effectLst>
                  <a:outerShdw blurRad="38100" dist="38100" dir="2700000" algn="tl">
                    <a:srgbClr val="000000">
                      <a:alpha val="43137"/>
                    </a:srgbClr>
                  </a:outerShdw>
                </a:effectLst>
              </a:rPr>
              <a:t>Technological Advancement</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825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614" y="1447800"/>
            <a:ext cx="10351333" cy="5293568"/>
          </a:xfrm>
        </p:spPr>
        <p:txBody>
          <a:bodyPr>
            <a:noAutofit/>
          </a:bodyPr>
          <a:lstStyle/>
          <a:p>
            <a:pPr marL="82296" indent="0" algn="just">
              <a:buNone/>
            </a:pPr>
            <a:r>
              <a:rPr lang="fr-FR" sz="3600" dirty="0"/>
              <a:t>In a world in </a:t>
            </a:r>
            <a:r>
              <a:rPr lang="fr-FR" sz="3600" dirty="0" err="1"/>
              <a:t>which</a:t>
            </a:r>
            <a:r>
              <a:rPr lang="fr-FR" sz="3600" dirty="0"/>
              <a:t> the Internet </a:t>
            </a:r>
            <a:r>
              <a:rPr lang="fr-FR" sz="3600" dirty="0" err="1"/>
              <a:t>makes</a:t>
            </a:r>
            <a:r>
              <a:rPr lang="fr-FR" sz="3600" dirty="0"/>
              <a:t> information </a:t>
            </a:r>
            <a:r>
              <a:rPr lang="fr-FR" sz="3600" dirty="0" err="1"/>
              <a:t>ubiquitous</a:t>
            </a:r>
            <a:r>
              <a:rPr lang="fr-FR" sz="3600" dirty="0"/>
              <a:t>, </a:t>
            </a:r>
            <a:r>
              <a:rPr lang="fr-FR" sz="3600" dirty="0" err="1"/>
              <a:t>what</a:t>
            </a:r>
            <a:r>
              <a:rPr lang="fr-FR" sz="3600" dirty="0"/>
              <a:t> </a:t>
            </a:r>
            <a:r>
              <a:rPr lang="fr-FR" sz="3600" dirty="0" err="1"/>
              <a:t>codunts</a:t>
            </a:r>
            <a:r>
              <a:rPr lang="fr-FR" sz="3600" dirty="0"/>
              <a:t> </a:t>
            </a:r>
            <a:r>
              <a:rPr lang="fr-FR" sz="3600" dirty="0" err="1"/>
              <a:t>is</a:t>
            </a:r>
            <a:r>
              <a:rPr lang="fr-FR" sz="3600" dirty="0"/>
              <a:t> the </a:t>
            </a:r>
            <a:r>
              <a:rPr lang="fr-FR" sz="3600" dirty="0" err="1"/>
              <a:t>ability</a:t>
            </a:r>
            <a:r>
              <a:rPr lang="fr-FR" sz="3600" dirty="0"/>
              <a:t> to use </a:t>
            </a:r>
            <a:r>
              <a:rPr lang="fr-FR" sz="3600" dirty="0" err="1"/>
              <a:t>knowledge</a:t>
            </a:r>
            <a:r>
              <a:rPr lang="fr-FR" sz="3600" dirty="0"/>
              <a:t> </a:t>
            </a:r>
            <a:r>
              <a:rPr lang="fr-FR" sz="3600" dirty="0" err="1"/>
              <a:t>intelligently</a:t>
            </a:r>
            <a:r>
              <a:rPr lang="fr-FR" sz="3600" dirty="0"/>
              <a:t>. </a:t>
            </a:r>
            <a:r>
              <a:rPr lang="fr-FR" sz="3600" dirty="0" err="1"/>
              <a:t>Knowledge</a:t>
            </a:r>
            <a:r>
              <a:rPr lang="fr-FR" sz="3600" dirty="0"/>
              <a:t> </a:t>
            </a:r>
            <a:r>
              <a:rPr lang="fr-FR" sz="3600" dirty="0" err="1"/>
              <a:t>is</a:t>
            </a:r>
            <a:r>
              <a:rPr lang="fr-FR" sz="3600" dirty="0"/>
              <a:t> the </a:t>
            </a:r>
            <a:r>
              <a:rPr lang="fr-FR" sz="3600" dirty="0" err="1"/>
              <a:t>systemically</a:t>
            </a:r>
            <a:r>
              <a:rPr lang="fr-FR" sz="3600" dirty="0"/>
              <a:t> </a:t>
            </a:r>
            <a:r>
              <a:rPr lang="fr-FR" sz="3600" dirty="0" err="1"/>
              <a:t>integrated</a:t>
            </a:r>
            <a:r>
              <a:rPr lang="fr-FR" sz="3600" dirty="0"/>
              <a:t> information </a:t>
            </a:r>
            <a:r>
              <a:rPr lang="fr-FR" sz="3600" dirty="0" err="1"/>
              <a:t>that</a:t>
            </a:r>
            <a:r>
              <a:rPr lang="fr-FR" sz="3600" dirty="0"/>
              <a:t> </a:t>
            </a:r>
            <a:r>
              <a:rPr lang="fr-FR" sz="3600" dirty="0" err="1"/>
              <a:t>allows</a:t>
            </a:r>
            <a:r>
              <a:rPr lang="fr-FR" sz="3600" dirty="0"/>
              <a:t> a </a:t>
            </a:r>
            <a:r>
              <a:rPr lang="fr-FR" sz="3600" dirty="0" err="1"/>
              <a:t>citizen</a:t>
            </a:r>
            <a:r>
              <a:rPr lang="fr-FR" sz="3600" dirty="0"/>
              <a:t>, a </a:t>
            </a:r>
            <a:r>
              <a:rPr lang="fr-FR" sz="3600" dirty="0" err="1"/>
              <a:t>worker</a:t>
            </a:r>
            <a:r>
              <a:rPr lang="fr-FR" sz="3600" dirty="0"/>
              <a:t>, a manager, or a finance </a:t>
            </a:r>
            <a:r>
              <a:rPr lang="fr-FR" sz="3600" dirty="0" err="1"/>
              <a:t>minister</a:t>
            </a:r>
            <a:r>
              <a:rPr lang="fr-FR" sz="3600" dirty="0"/>
              <a:t> to </a:t>
            </a:r>
            <a:r>
              <a:rPr lang="fr-FR" sz="3600" dirty="0" err="1"/>
              <a:t>act</a:t>
            </a:r>
            <a:r>
              <a:rPr lang="fr-FR" sz="3600" dirty="0"/>
              <a:t> </a:t>
            </a:r>
            <a:r>
              <a:rPr lang="fr-FR" sz="3600" dirty="0" err="1"/>
              <a:t>purposefully</a:t>
            </a:r>
            <a:r>
              <a:rPr lang="fr-FR" sz="3600" dirty="0"/>
              <a:t> and </a:t>
            </a:r>
            <a:r>
              <a:rPr lang="fr-FR" sz="3600" dirty="0" err="1"/>
              <a:t>intelligently</a:t>
            </a:r>
            <a:r>
              <a:rPr lang="fr-FR" sz="3600" dirty="0"/>
              <a:t> in a </a:t>
            </a:r>
            <a:r>
              <a:rPr lang="fr-FR" sz="3600" dirty="0" err="1"/>
              <a:t>complex</a:t>
            </a:r>
            <a:r>
              <a:rPr lang="fr-FR" sz="3600" dirty="0"/>
              <a:t> and </a:t>
            </a:r>
            <a:r>
              <a:rPr lang="fr-FR" sz="3600" dirty="0" err="1"/>
              <a:t>demanding</a:t>
            </a:r>
            <a:r>
              <a:rPr lang="fr-FR" sz="3600" dirty="0"/>
              <a:t> world. The </a:t>
            </a:r>
            <a:r>
              <a:rPr lang="fr-FR" sz="3600" dirty="0" err="1"/>
              <a:t>only</a:t>
            </a:r>
            <a:r>
              <a:rPr lang="fr-FR" sz="3600" dirty="0"/>
              <a:t> </a:t>
            </a:r>
            <a:r>
              <a:rPr lang="fr-FR" sz="3600" dirty="0" err="1"/>
              <a:t>form</a:t>
            </a:r>
            <a:r>
              <a:rPr lang="fr-FR" sz="3600" dirty="0"/>
              <a:t> of </a:t>
            </a:r>
            <a:r>
              <a:rPr lang="fr-FR" sz="3600" dirty="0" err="1"/>
              <a:t>investment</a:t>
            </a:r>
            <a:r>
              <a:rPr lang="fr-FR" sz="3600" dirty="0"/>
              <a:t> </a:t>
            </a:r>
            <a:r>
              <a:rPr lang="fr-FR" sz="3600" dirty="0" err="1"/>
              <a:t>that</a:t>
            </a:r>
            <a:r>
              <a:rPr lang="fr-FR" sz="3600" dirty="0"/>
              <a:t> </a:t>
            </a:r>
            <a:r>
              <a:rPr lang="fr-FR" sz="3600" dirty="0" err="1"/>
              <a:t>allows</a:t>
            </a:r>
            <a:r>
              <a:rPr lang="fr-FR" sz="3600" dirty="0"/>
              <a:t> for </a:t>
            </a:r>
            <a:r>
              <a:rPr lang="fr-FR" sz="3600" dirty="0" err="1"/>
              <a:t>increasing</a:t>
            </a:r>
            <a:r>
              <a:rPr lang="fr-FR" sz="3600" dirty="0"/>
              <a:t> </a:t>
            </a:r>
            <a:r>
              <a:rPr lang="fr-FR" sz="3600" dirty="0" err="1"/>
              <a:t>returns</a:t>
            </a:r>
            <a:r>
              <a:rPr lang="fr-FR" sz="3600" dirty="0"/>
              <a:t> </a:t>
            </a:r>
            <a:r>
              <a:rPr lang="fr-FR" sz="3600" dirty="0" err="1"/>
              <a:t>is</a:t>
            </a:r>
            <a:r>
              <a:rPr lang="fr-FR" sz="3600" dirty="0"/>
              <a:t> in building the stocks and </a:t>
            </a:r>
            <a:r>
              <a:rPr lang="fr-FR" sz="3600" dirty="0" err="1"/>
              <a:t>flows</a:t>
            </a:r>
            <a:r>
              <a:rPr lang="fr-FR" sz="3600" dirty="0"/>
              <a:t> of </a:t>
            </a:r>
            <a:r>
              <a:rPr lang="fr-FR" sz="3600" dirty="0" err="1"/>
              <a:t>knowledge</a:t>
            </a:r>
            <a:r>
              <a:rPr lang="fr-FR" sz="3600" dirty="0"/>
              <a:t> </a:t>
            </a:r>
            <a:r>
              <a:rPr lang="fr-FR" sz="3600" dirty="0" err="1"/>
              <a:t>that</a:t>
            </a:r>
            <a:r>
              <a:rPr lang="fr-FR" sz="3600" dirty="0"/>
              <a:t> a country or </a:t>
            </a:r>
            <a:r>
              <a:rPr lang="fr-FR" sz="3600" dirty="0" err="1"/>
              <a:t>organization</a:t>
            </a:r>
            <a:r>
              <a:rPr lang="fr-FR" sz="3600" dirty="0"/>
              <a:t> </a:t>
            </a:r>
            <a:r>
              <a:rPr lang="fr-FR" sz="3600" dirty="0" err="1"/>
              <a:t>needs</a:t>
            </a:r>
            <a:r>
              <a:rPr lang="fr-FR" sz="3600" dirty="0"/>
              <a:t>, and in </a:t>
            </a:r>
            <a:r>
              <a:rPr lang="fr-FR" sz="3600" dirty="0" err="1"/>
              <a:t>encouraging</a:t>
            </a:r>
            <a:r>
              <a:rPr lang="fr-FR" sz="3600" dirty="0"/>
              <a:t> new insights and techniques. </a:t>
            </a:r>
          </a:p>
        </p:txBody>
      </p:sp>
      <p:sp>
        <p:nvSpPr>
          <p:cNvPr id="2" name="Title 1"/>
          <p:cNvSpPr>
            <a:spLocks noGrp="1"/>
          </p:cNvSpPr>
          <p:nvPr>
            <p:ph type="title"/>
          </p:nvPr>
        </p:nvSpPr>
        <p:spPr>
          <a:xfrm>
            <a:off x="3790950" y="457200"/>
            <a:ext cx="7776864" cy="667544"/>
          </a:xfrm>
        </p:spPr>
        <p:txBody>
          <a:bodyPr>
            <a:noAutofit/>
          </a:bodyPr>
          <a:lstStyle/>
          <a:p>
            <a:r>
              <a:rPr lang="en-GB" sz="4800" b="1" dirty="0">
                <a:solidFill>
                  <a:srgbClr val="FF0000"/>
                </a:solidFill>
                <a:effectLst>
                  <a:outerShdw blurRad="38100" dist="38100" dir="2700000" algn="tl">
                    <a:srgbClr val="000000">
                      <a:alpha val="43137"/>
                    </a:srgbClr>
                  </a:outerShdw>
                </a:effectLst>
              </a:rPr>
              <a:t>Technological Advancement</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227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rof oyawoye\Desktop\impact of youth\images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2878" y="335540"/>
            <a:ext cx="5449465" cy="611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479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622" y="1268760"/>
            <a:ext cx="10423341" cy="5328592"/>
          </a:xfrm>
        </p:spPr>
        <p:txBody>
          <a:bodyPr>
            <a:noAutofit/>
          </a:bodyPr>
          <a:lstStyle/>
          <a:p>
            <a:pPr marL="82296" indent="0" algn="just">
              <a:buNone/>
            </a:pPr>
            <a:r>
              <a:rPr lang="en-GB" sz="4400" dirty="0"/>
              <a:t>Adopting appropriate technologies leads directly to higher productivity, which is the key to growth. In societies that have large stock and flows of knowledge, virtuous circles that encourage widespread creativity and technological innovation emerge naturally, and allow sustained growth over long periods. </a:t>
            </a:r>
            <a:endParaRPr lang="fr-FR" sz="4400" dirty="0"/>
          </a:p>
        </p:txBody>
      </p:sp>
      <p:sp>
        <p:nvSpPr>
          <p:cNvPr id="2" name="Title 1"/>
          <p:cNvSpPr>
            <a:spLocks noGrp="1"/>
          </p:cNvSpPr>
          <p:nvPr>
            <p:ph type="title"/>
          </p:nvPr>
        </p:nvSpPr>
        <p:spPr>
          <a:xfrm>
            <a:off x="3646934" y="457200"/>
            <a:ext cx="8064896" cy="739552"/>
          </a:xfrm>
        </p:spPr>
        <p:txBody>
          <a:bodyPr>
            <a:noAutofit/>
          </a:bodyPr>
          <a:lstStyle/>
          <a:p>
            <a:r>
              <a:rPr lang="en-GB" sz="4800" b="1" dirty="0">
                <a:solidFill>
                  <a:srgbClr val="FF0000"/>
                </a:solidFill>
                <a:effectLst>
                  <a:outerShdw blurRad="38100" dist="38100" dir="2700000" algn="tl">
                    <a:srgbClr val="000000">
                      <a:alpha val="43137"/>
                    </a:srgbClr>
                  </a:outerShdw>
                </a:effectLst>
              </a:rPr>
              <a:t>Scientific research the way out</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077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622" y="1268760"/>
            <a:ext cx="10423341" cy="5328592"/>
          </a:xfrm>
        </p:spPr>
        <p:txBody>
          <a:bodyPr>
            <a:noAutofit/>
          </a:bodyPr>
          <a:lstStyle/>
          <a:p>
            <a:pPr marL="82296" indent="0" algn="just">
              <a:buNone/>
            </a:pPr>
            <a:r>
              <a:rPr lang="en-GB" sz="4000" dirty="0"/>
              <a:t>In societies with limited stocks of knowledge, bright and creative people feel stifled and emigrate as soon as they can, creating a vicious circle that traps those who remain in a more impoverished space. </a:t>
            </a:r>
            <a:r>
              <a:rPr lang="fr-FR" sz="4000" dirty="0" err="1"/>
              <a:t>Such</a:t>
            </a:r>
            <a:r>
              <a:rPr lang="fr-FR" sz="4000" dirty="0"/>
              <a:t> </a:t>
            </a:r>
            <a:r>
              <a:rPr lang="fr-FR" sz="4000" dirty="0" err="1"/>
              <a:t>societies</a:t>
            </a:r>
            <a:r>
              <a:rPr lang="fr-FR" sz="4000" dirty="0"/>
              <a:t> </a:t>
            </a:r>
            <a:r>
              <a:rPr lang="fr-FR" sz="4000" dirty="0" err="1"/>
              <a:t>stay</a:t>
            </a:r>
            <a:r>
              <a:rPr lang="fr-FR" sz="4000" dirty="0"/>
              <a:t> </a:t>
            </a:r>
            <a:r>
              <a:rPr lang="fr-FR" sz="4000" dirty="0" err="1"/>
              <a:t>mired</a:t>
            </a:r>
            <a:r>
              <a:rPr lang="fr-FR" sz="4000" dirty="0"/>
              <a:t> in </a:t>
            </a:r>
            <a:r>
              <a:rPr lang="fr-FR" sz="4000" dirty="0" err="1"/>
              <a:t>poverty</a:t>
            </a:r>
            <a:r>
              <a:rPr lang="fr-FR" sz="4000" dirty="0"/>
              <a:t> and </a:t>
            </a:r>
            <a:r>
              <a:rPr lang="fr-FR" sz="4000" dirty="0" err="1"/>
              <a:t>dependency</a:t>
            </a:r>
            <a:r>
              <a:rPr lang="fr-FR" sz="4000" dirty="0"/>
              <a:t>.  The </a:t>
            </a:r>
            <a:r>
              <a:rPr lang="fr-FR" sz="4000" dirty="0" err="1"/>
              <a:t>investment</a:t>
            </a:r>
            <a:r>
              <a:rPr lang="fr-FR" sz="4000" dirty="0"/>
              <a:t> </a:t>
            </a:r>
            <a:r>
              <a:rPr lang="fr-FR" sz="4000" dirty="0" err="1"/>
              <a:t>climate</a:t>
            </a:r>
            <a:r>
              <a:rPr lang="fr-FR" sz="4000" dirty="0"/>
              <a:t> </a:t>
            </a:r>
            <a:r>
              <a:rPr lang="fr-FR" sz="4000" dirty="0" err="1"/>
              <a:t>is</a:t>
            </a:r>
            <a:r>
              <a:rPr lang="fr-FR" sz="4000" dirty="0"/>
              <a:t> crucial, as are the right </a:t>
            </a:r>
            <a:r>
              <a:rPr lang="fr-FR" sz="4000" dirty="0" err="1"/>
              <a:t>incentive</a:t>
            </a:r>
            <a:r>
              <a:rPr lang="fr-FR" sz="4000" dirty="0"/>
              <a:t> structures, to guide the allocation of </a:t>
            </a:r>
            <a:r>
              <a:rPr lang="fr-FR" sz="4000" dirty="0" err="1"/>
              <a:t>resources</a:t>
            </a:r>
            <a:r>
              <a:rPr lang="fr-FR" sz="4000" dirty="0"/>
              <a:t>, and to encourage </a:t>
            </a:r>
            <a:r>
              <a:rPr lang="fr-FR" sz="4000" dirty="0" err="1"/>
              <a:t>research</a:t>
            </a:r>
            <a:r>
              <a:rPr lang="fr-FR" sz="4000" dirty="0"/>
              <a:t> and development. </a:t>
            </a:r>
          </a:p>
        </p:txBody>
      </p:sp>
      <p:sp>
        <p:nvSpPr>
          <p:cNvPr id="2" name="Title 1"/>
          <p:cNvSpPr>
            <a:spLocks noGrp="1"/>
          </p:cNvSpPr>
          <p:nvPr>
            <p:ph type="title"/>
          </p:nvPr>
        </p:nvSpPr>
        <p:spPr>
          <a:xfrm>
            <a:off x="3646934" y="457200"/>
            <a:ext cx="8064896" cy="739552"/>
          </a:xfrm>
        </p:spPr>
        <p:txBody>
          <a:bodyPr>
            <a:noAutofit/>
          </a:bodyPr>
          <a:lstStyle/>
          <a:p>
            <a:r>
              <a:rPr lang="en-GB" sz="4800" b="1" dirty="0">
                <a:solidFill>
                  <a:srgbClr val="FF0000"/>
                </a:solidFill>
                <a:effectLst>
                  <a:outerShdw blurRad="38100" dist="38100" dir="2700000" algn="tl">
                    <a:srgbClr val="000000">
                      <a:alpha val="43137"/>
                    </a:srgbClr>
                  </a:outerShdw>
                </a:effectLst>
              </a:rPr>
              <a:t>Scientific research the way out</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460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614" y="1447800"/>
            <a:ext cx="10423341" cy="5149552"/>
          </a:xfrm>
        </p:spPr>
        <p:txBody>
          <a:bodyPr>
            <a:noAutofit/>
          </a:bodyPr>
          <a:lstStyle/>
          <a:p>
            <a:pPr marL="82296" indent="0" algn="just">
              <a:buNone/>
            </a:pPr>
            <a:r>
              <a:rPr lang="fr-FR" sz="3100" dirty="0" err="1"/>
              <a:t>Successful</a:t>
            </a:r>
            <a:r>
              <a:rPr lang="fr-FR" sz="3100" dirty="0"/>
              <a:t> countries have </a:t>
            </a:r>
            <a:r>
              <a:rPr lang="fr-FR" sz="3100" dirty="0" err="1"/>
              <a:t>grown</a:t>
            </a:r>
            <a:r>
              <a:rPr lang="fr-FR" sz="3100" dirty="0"/>
              <a:t> </a:t>
            </a:r>
            <a:r>
              <a:rPr lang="fr-FR" sz="3100" dirty="0" err="1"/>
              <a:t>their</a:t>
            </a:r>
            <a:r>
              <a:rPr lang="fr-FR" sz="3100" dirty="0"/>
              <a:t> </a:t>
            </a:r>
            <a:r>
              <a:rPr lang="fr-FR" sz="3100" dirty="0" err="1"/>
              <a:t>ability</a:t>
            </a:r>
            <a:r>
              <a:rPr lang="fr-FR" sz="3100" dirty="0"/>
              <a:t> to </a:t>
            </a:r>
            <a:r>
              <a:rPr lang="fr-FR" sz="3100" dirty="0" err="1"/>
              <a:t>innovate</a:t>
            </a:r>
            <a:r>
              <a:rPr lang="fr-FR" sz="3100" dirty="0"/>
              <a:t> and </a:t>
            </a:r>
            <a:r>
              <a:rPr lang="fr-FR" sz="3100" dirty="0" err="1"/>
              <a:t>learn</a:t>
            </a:r>
            <a:r>
              <a:rPr lang="fr-FR" sz="3100" dirty="0"/>
              <a:t> by </a:t>
            </a:r>
            <a:r>
              <a:rPr lang="fr-FR" sz="3100" dirty="0" err="1"/>
              <a:t>doing</a:t>
            </a:r>
            <a:r>
              <a:rPr lang="fr-FR" sz="3100" dirty="0"/>
              <a:t>, by </a:t>
            </a:r>
            <a:r>
              <a:rPr lang="fr-FR" sz="3100" dirty="0" err="1"/>
              <a:t>investing</a:t>
            </a:r>
            <a:r>
              <a:rPr lang="fr-FR" sz="3100" dirty="0"/>
              <a:t> public </a:t>
            </a:r>
            <a:r>
              <a:rPr lang="fr-FR" sz="3100" dirty="0" err="1"/>
              <a:t>funding</a:t>
            </a:r>
            <a:r>
              <a:rPr lang="fr-FR" sz="3100" dirty="0"/>
              <a:t> to help finance </a:t>
            </a:r>
            <a:r>
              <a:rPr lang="fr-FR" sz="3100" dirty="0" err="1"/>
              <a:t>research</a:t>
            </a:r>
            <a:r>
              <a:rPr lang="fr-FR" sz="3100" dirty="0"/>
              <a:t> and development in </a:t>
            </a:r>
            <a:r>
              <a:rPr lang="fr-FR" sz="3100" dirty="0" err="1"/>
              <a:t>critical</a:t>
            </a:r>
            <a:r>
              <a:rPr lang="fr-FR" sz="3100" dirty="0"/>
              <a:t> areas. </a:t>
            </a:r>
            <a:r>
              <a:rPr lang="fr-FR" sz="3100" dirty="0" err="1"/>
              <a:t>Everyone</a:t>
            </a:r>
            <a:r>
              <a:rPr lang="fr-FR" sz="3100" dirty="0"/>
              <a:t> </a:t>
            </a:r>
            <a:r>
              <a:rPr lang="fr-FR" sz="3100" dirty="0" err="1"/>
              <a:t>is</a:t>
            </a:r>
            <a:r>
              <a:rPr lang="fr-FR" sz="3100" dirty="0"/>
              <a:t> </a:t>
            </a:r>
            <a:r>
              <a:rPr lang="fr-FR" sz="3100" dirty="0" err="1"/>
              <a:t>involved</a:t>
            </a:r>
            <a:r>
              <a:rPr lang="fr-FR" sz="3100" dirty="0"/>
              <a:t> – </a:t>
            </a:r>
            <a:r>
              <a:rPr lang="fr-FR" sz="3100" dirty="0" err="1"/>
              <a:t>big</a:t>
            </a:r>
            <a:r>
              <a:rPr lang="fr-FR" sz="3100" dirty="0"/>
              <a:t> and </a:t>
            </a:r>
            <a:r>
              <a:rPr lang="fr-FR" sz="3100" dirty="0" err="1"/>
              <a:t>small</a:t>
            </a:r>
            <a:r>
              <a:rPr lang="fr-FR" sz="3100" dirty="0"/>
              <a:t>, public and </a:t>
            </a:r>
            <a:r>
              <a:rPr lang="fr-FR" sz="3100" dirty="0" err="1"/>
              <a:t>private</a:t>
            </a:r>
            <a:r>
              <a:rPr lang="fr-FR" sz="3100" dirty="0"/>
              <a:t>, </a:t>
            </a:r>
            <a:r>
              <a:rPr lang="fr-FR" sz="3100" dirty="0" err="1"/>
              <a:t>rich</a:t>
            </a:r>
            <a:r>
              <a:rPr lang="fr-FR" sz="3100" dirty="0"/>
              <a:t> and </a:t>
            </a:r>
            <a:r>
              <a:rPr lang="fr-FR" sz="3100" dirty="0" err="1"/>
              <a:t>poor</a:t>
            </a:r>
            <a:r>
              <a:rPr lang="fr-FR" sz="3100" dirty="0"/>
              <a:t>. </a:t>
            </a:r>
          </a:p>
          <a:p>
            <a:pPr marL="82296" indent="0" algn="just">
              <a:buNone/>
            </a:pPr>
            <a:r>
              <a:rPr lang="fr-FR" sz="3100" dirty="0"/>
              <a:t>The </a:t>
            </a:r>
            <a:r>
              <a:rPr lang="fr-FR" sz="3100" dirty="0" err="1"/>
              <a:t>benefits</a:t>
            </a:r>
            <a:r>
              <a:rPr lang="fr-FR" sz="3100" dirty="0"/>
              <a:t> </a:t>
            </a:r>
            <a:r>
              <a:rPr lang="fr-FR" sz="3100" dirty="0" err="1"/>
              <a:t>that</a:t>
            </a:r>
            <a:r>
              <a:rPr lang="fr-FR" sz="3100" dirty="0"/>
              <a:t> are certain to flow from </a:t>
            </a:r>
            <a:r>
              <a:rPr lang="fr-FR" sz="3100" dirty="0" err="1"/>
              <a:t>technological</a:t>
            </a:r>
            <a:r>
              <a:rPr lang="fr-FR" sz="3100" dirty="0"/>
              <a:t> </a:t>
            </a:r>
            <a:r>
              <a:rPr lang="fr-FR" sz="3100" dirty="0" err="1"/>
              <a:t>revolution</a:t>
            </a:r>
            <a:r>
              <a:rPr lang="fr-FR" sz="3100" dirty="0"/>
              <a:t> in an </a:t>
            </a:r>
            <a:r>
              <a:rPr lang="fr-FR" sz="3100" dirty="0" err="1"/>
              <a:t>increasingly</a:t>
            </a:r>
            <a:r>
              <a:rPr lang="fr-FR" sz="3100" dirty="0"/>
              <a:t> </a:t>
            </a:r>
            <a:r>
              <a:rPr lang="fr-FR" sz="3100" dirty="0" err="1"/>
              <a:t>connected</a:t>
            </a:r>
            <a:r>
              <a:rPr lang="fr-FR" sz="3100" dirty="0"/>
              <a:t> world and </a:t>
            </a:r>
            <a:r>
              <a:rPr lang="fr-FR" sz="3100" dirty="0" err="1"/>
              <a:t>knowledge</a:t>
            </a:r>
            <a:r>
              <a:rPr lang="fr-FR" sz="3100" dirty="0"/>
              <a:t>-intensive world </a:t>
            </a:r>
            <a:r>
              <a:rPr lang="fr-FR" sz="3100" dirty="0" err="1"/>
              <a:t>will</a:t>
            </a:r>
            <a:r>
              <a:rPr lang="fr-FR" sz="3100" dirty="0"/>
              <a:t> </a:t>
            </a:r>
            <a:r>
              <a:rPr lang="fr-FR" sz="3100" dirty="0" err="1"/>
              <a:t>be</a:t>
            </a:r>
            <a:r>
              <a:rPr lang="fr-FR" sz="3100" dirty="0"/>
              <a:t> </a:t>
            </a:r>
            <a:r>
              <a:rPr lang="fr-FR" sz="3100" dirty="0" err="1"/>
              <a:t>seized</a:t>
            </a:r>
            <a:r>
              <a:rPr lang="fr-FR" sz="3100" dirty="0"/>
              <a:t> by </a:t>
            </a:r>
            <a:r>
              <a:rPr lang="fr-FR" sz="3100" dirty="0" err="1"/>
              <a:t>those</a:t>
            </a:r>
            <a:r>
              <a:rPr lang="fr-FR" sz="3100" dirty="0"/>
              <a:t> countries and </a:t>
            </a:r>
            <a:r>
              <a:rPr lang="fr-FR" sz="3100" dirty="0" err="1"/>
              <a:t>companies</a:t>
            </a:r>
            <a:r>
              <a:rPr lang="fr-FR" sz="3100" dirty="0"/>
              <a:t> </a:t>
            </a:r>
            <a:r>
              <a:rPr lang="fr-FR" sz="3100" dirty="0" err="1"/>
              <a:t>that</a:t>
            </a:r>
            <a:r>
              <a:rPr lang="fr-FR" sz="3100" dirty="0"/>
              <a:t> are alive to the </a:t>
            </a:r>
            <a:r>
              <a:rPr lang="fr-FR" sz="3100" dirty="0" err="1"/>
              <a:t>rapidly</a:t>
            </a:r>
            <a:r>
              <a:rPr lang="fr-FR" sz="3100" dirty="0"/>
              <a:t> </a:t>
            </a:r>
            <a:r>
              <a:rPr lang="fr-FR" sz="3100" dirty="0" err="1"/>
              <a:t>changing</a:t>
            </a:r>
            <a:r>
              <a:rPr lang="fr-FR" sz="3100" dirty="0"/>
              <a:t> </a:t>
            </a:r>
            <a:r>
              <a:rPr lang="fr-FR" sz="3100" dirty="0" err="1"/>
              <a:t>environment</a:t>
            </a:r>
            <a:r>
              <a:rPr lang="fr-FR" sz="3100" dirty="0"/>
              <a:t>, and </a:t>
            </a:r>
            <a:r>
              <a:rPr lang="fr-FR" sz="3100" dirty="0" err="1"/>
              <a:t>nimble</a:t>
            </a:r>
            <a:r>
              <a:rPr lang="fr-FR" sz="3100" dirty="0"/>
              <a:t> </a:t>
            </a:r>
            <a:r>
              <a:rPr lang="fr-FR" sz="3100" dirty="0" err="1"/>
              <a:t>enough</a:t>
            </a:r>
            <a:r>
              <a:rPr lang="fr-FR" sz="3100" dirty="0"/>
              <a:t> to </a:t>
            </a:r>
            <a:r>
              <a:rPr lang="fr-FR" sz="3100" dirty="0" err="1"/>
              <a:t>take</a:t>
            </a:r>
            <a:r>
              <a:rPr lang="fr-FR" sz="3100" dirty="0"/>
              <a:t> </a:t>
            </a:r>
            <a:r>
              <a:rPr lang="fr-FR" sz="3100" dirty="0" err="1"/>
              <a:t>advantage</a:t>
            </a:r>
            <a:r>
              <a:rPr lang="fr-FR" sz="3100" dirty="0"/>
              <a:t> of the </a:t>
            </a:r>
            <a:r>
              <a:rPr lang="fr-FR" sz="3100" dirty="0" err="1"/>
              <a:t>opportunities</a:t>
            </a:r>
            <a:r>
              <a:rPr lang="fr-FR" sz="3100" dirty="0"/>
              <a:t>. </a:t>
            </a:r>
            <a:r>
              <a:rPr lang="fr-FR" sz="3100" dirty="0" err="1"/>
              <a:t>Those</a:t>
            </a:r>
            <a:r>
              <a:rPr lang="fr-FR" sz="3100" dirty="0"/>
              <a:t> </a:t>
            </a:r>
            <a:r>
              <a:rPr lang="fr-FR" sz="3100" dirty="0" err="1"/>
              <a:t>that</a:t>
            </a:r>
            <a:r>
              <a:rPr lang="fr-FR" sz="3100" dirty="0"/>
              <a:t> </a:t>
            </a:r>
            <a:r>
              <a:rPr lang="fr-FR" sz="3100" dirty="0" err="1"/>
              <a:t>succeed</a:t>
            </a:r>
            <a:r>
              <a:rPr lang="fr-FR" sz="3100" dirty="0"/>
              <a:t> </a:t>
            </a:r>
            <a:r>
              <a:rPr lang="fr-FR" sz="3100" dirty="0" err="1"/>
              <a:t>will</a:t>
            </a:r>
            <a:r>
              <a:rPr lang="fr-FR" sz="3100" dirty="0"/>
              <a:t> </a:t>
            </a:r>
            <a:r>
              <a:rPr lang="fr-FR" sz="3100" dirty="0" err="1"/>
              <a:t>make</a:t>
            </a:r>
            <a:r>
              <a:rPr lang="fr-FR" sz="3100" dirty="0"/>
              <a:t> </a:t>
            </a:r>
            <a:r>
              <a:rPr lang="fr-FR" sz="3100" dirty="0" err="1"/>
              <a:t>substantial</a:t>
            </a:r>
            <a:r>
              <a:rPr lang="fr-FR" sz="3100" dirty="0"/>
              <a:t> </a:t>
            </a:r>
            <a:r>
              <a:rPr lang="fr-FR" sz="3100" dirty="0" err="1"/>
              <a:t>advances</a:t>
            </a:r>
            <a:r>
              <a:rPr lang="fr-FR" sz="3100" dirty="0"/>
              <a:t> in </a:t>
            </a:r>
            <a:r>
              <a:rPr lang="fr-FR" sz="3100" dirty="0" err="1"/>
              <a:t>reducing</a:t>
            </a:r>
            <a:r>
              <a:rPr lang="fr-FR" sz="3100" dirty="0"/>
              <a:t> </a:t>
            </a:r>
            <a:r>
              <a:rPr lang="fr-FR" sz="3100" dirty="0" err="1"/>
              <a:t>poverty</a:t>
            </a:r>
            <a:r>
              <a:rPr lang="fr-FR" sz="3100" dirty="0"/>
              <a:t> and </a:t>
            </a:r>
            <a:r>
              <a:rPr lang="fr-FR" sz="3100" dirty="0" err="1"/>
              <a:t>inequality</a:t>
            </a:r>
            <a:r>
              <a:rPr lang="fr-FR" sz="3100" dirty="0"/>
              <a:t>.</a:t>
            </a:r>
          </a:p>
        </p:txBody>
      </p:sp>
      <p:sp>
        <p:nvSpPr>
          <p:cNvPr id="2" name="Title 1"/>
          <p:cNvSpPr>
            <a:spLocks noGrp="1"/>
          </p:cNvSpPr>
          <p:nvPr>
            <p:ph type="title"/>
          </p:nvPr>
        </p:nvSpPr>
        <p:spPr>
          <a:xfrm>
            <a:off x="3070870" y="457200"/>
            <a:ext cx="8424935" cy="811560"/>
          </a:xfrm>
        </p:spPr>
        <p:txBody>
          <a:bodyPr>
            <a:noAutofit/>
          </a:bodyPr>
          <a:lstStyle/>
          <a:p>
            <a:r>
              <a:rPr lang="en-GB" sz="4800" b="1" dirty="0">
                <a:solidFill>
                  <a:srgbClr val="FF0000"/>
                </a:solidFill>
                <a:effectLst>
                  <a:outerShdw blurRad="38100" dist="38100" dir="2700000" algn="tl">
                    <a:srgbClr val="000000">
                      <a:alpha val="43137"/>
                    </a:srgbClr>
                  </a:outerShdw>
                </a:effectLst>
              </a:rPr>
              <a:t>Scientific research the way out</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80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rof oyawoye\Desktop\impact of youth\images (9).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3726" y="133976"/>
            <a:ext cx="11592973" cy="672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9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566" y="1484784"/>
            <a:ext cx="11233248" cy="5184576"/>
          </a:xfrm>
        </p:spPr>
        <p:txBody>
          <a:bodyPr>
            <a:noAutofit/>
          </a:bodyPr>
          <a:lstStyle/>
          <a:p>
            <a:pPr algn="just"/>
            <a:r>
              <a:rPr lang="fr-FR" sz="2800" b="1" dirty="0"/>
              <a:t>Economy </a:t>
            </a:r>
            <a:r>
              <a:rPr lang="fr-FR" sz="2800" dirty="0"/>
              <a:t>refers to </a:t>
            </a:r>
            <a:r>
              <a:rPr lang="en-US" sz="2800" dirty="0"/>
              <a:t>the state of a country or region in terms of the production and consumption of goods and services and the supply of money.</a:t>
            </a:r>
          </a:p>
          <a:p>
            <a:pPr algn="just"/>
            <a:r>
              <a:rPr lang="en-US" sz="2800" b="1" dirty="0"/>
              <a:t>Economics</a:t>
            </a:r>
            <a:r>
              <a:rPr lang="en-US" sz="2800" dirty="0"/>
              <a:t> can actually be defined a few different ways: it's the study of scarcity, the study of how people use resources, or the study of decision-making.</a:t>
            </a:r>
            <a:endParaRPr lang="en-US" sz="2800" b="1" dirty="0"/>
          </a:p>
          <a:p>
            <a:pPr algn="just"/>
            <a:r>
              <a:rPr lang="en-US" sz="2800" b="1" dirty="0"/>
              <a:t>Transformation in economics</a:t>
            </a:r>
            <a:r>
              <a:rPr lang="en-US" sz="2800" dirty="0"/>
              <a:t> refers to a long-term change in dominant economic activity in terms of prevailing relative engagement or employment of able individuals. Human economic systems undergo a number of deviations and departures from the "normal" state, trend or development.</a:t>
            </a:r>
          </a:p>
        </p:txBody>
      </p:sp>
      <p:sp>
        <p:nvSpPr>
          <p:cNvPr id="3" name="Title 2"/>
          <p:cNvSpPr>
            <a:spLocks noGrp="1"/>
          </p:cNvSpPr>
          <p:nvPr>
            <p:ph type="title"/>
          </p:nvPr>
        </p:nvSpPr>
        <p:spPr>
          <a:xfrm>
            <a:off x="6023198" y="332656"/>
            <a:ext cx="5245178" cy="1171600"/>
          </a:xfrm>
        </p:spPr>
        <p:txBody>
          <a:bodyPr>
            <a:noAutofit/>
          </a:bodyPr>
          <a:lstStyle/>
          <a:p>
            <a:r>
              <a:rPr lang="en-US" sz="4800" b="1" dirty="0">
                <a:solidFill>
                  <a:srgbClr val="FF0000"/>
                </a:solidFill>
                <a:effectLst>
                  <a:outerShdw blurRad="38100" dist="38100" dir="2700000" algn="tl">
                    <a:srgbClr val="000000">
                      <a:alpha val="43137"/>
                    </a:srgbClr>
                  </a:outerShdw>
                </a:effectLst>
              </a:rPr>
              <a:t>Definition of Terms</a:t>
            </a:r>
            <a:endParaRPr lang="fr-FR"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29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ircle(in)">
                                      <p:cBhvr>
                                        <p:cTn id="24"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3740DD-40E0-0746-A1EE-2555626FA08F}"/>
              </a:ext>
            </a:extLst>
          </p:cNvPr>
          <p:cNvSpPr>
            <a:spLocks noGrp="1"/>
          </p:cNvSpPr>
          <p:nvPr>
            <p:ph idx="1"/>
          </p:nvPr>
        </p:nvSpPr>
        <p:spPr>
          <a:xfrm>
            <a:off x="198813" y="1244601"/>
            <a:ext cx="10901138" cy="5450416"/>
          </a:xfrm>
        </p:spPr>
        <p:txBody>
          <a:bodyPr>
            <a:noAutofit/>
          </a:bodyPr>
          <a:lstStyle/>
          <a:p>
            <a:pPr marL="0" indent="0" algn="just">
              <a:buNone/>
            </a:pPr>
            <a:r>
              <a:rPr lang="en-GB" sz="4400" i="0">
                <a:solidFill>
                  <a:srgbClr val="3C4043"/>
                </a:solidFill>
                <a:effectLst/>
                <a:latin typeface="Roboto"/>
              </a:rPr>
              <a:t>The success in group effort depends upon mutual cooperation among the members of the group. Management helps in maximizing output and minimizing cost. Management is equally important at the national level.It is agent of change and economic growth.</a:t>
            </a:r>
            <a:endParaRPr lang="en-US" sz="4400"/>
          </a:p>
        </p:txBody>
      </p:sp>
      <p:sp>
        <p:nvSpPr>
          <p:cNvPr id="3" name="Title 2">
            <a:extLst>
              <a:ext uri="{FF2B5EF4-FFF2-40B4-BE49-F238E27FC236}">
                <a16:creationId xmlns:a16="http://schemas.microsoft.com/office/drawing/2014/main" id="{B260595F-F667-0F4B-B842-DA48D6FFF227}"/>
              </a:ext>
            </a:extLst>
          </p:cNvPr>
          <p:cNvSpPr>
            <a:spLocks noGrp="1"/>
          </p:cNvSpPr>
          <p:nvPr>
            <p:ph type="title"/>
          </p:nvPr>
        </p:nvSpPr>
        <p:spPr>
          <a:xfrm>
            <a:off x="620183" y="245535"/>
            <a:ext cx="10248899" cy="1162048"/>
          </a:xfrm>
        </p:spPr>
        <p:txBody>
          <a:bodyPr/>
          <a:lstStyle/>
          <a:p>
            <a:pPr algn="l"/>
            <a:r>
              <a:rPr lang="en-GB" sz="4800" b="1">
                <a:solidFill>
                  <a:srgbClr val="FF0000"/>
                </a:solidFill>
              </a:rPr>
              <a:t>OTHER DISCIPLINES</a:t>
            </a:r>
            <a:r>
              <a:rPr lang="en-GB">
                <a:solidFill>
                  <a:srgbClr val="FF0000"/>
                </a:solidFill>
              </a:rPr>
              <a:t> </a:t>
            </a:r>
            <a:endParaRPr lang="en-US">
              <a:solidFill>
                <a:srgbClr val="FF0000"/>
              </a:solidFill>
            </a:endParaRPr>
          </a:p>
        </p:txBody>
      </p:sp>
    </p:spTree>
    <p:extLst>
      <p:ext uri="{BB962C8B-B14F-4D97-AF65-F5344CB8AC3E}">
        <p14:creationId xmlns:p14="http://schemas.microsoft.com/office/powerpoint/2010/main" val="439000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3740DD-40E0-0746-A1EE-2555626FA08F}"/>
              </a:ext>
            </a:extLst>
          </p:cNvPr>
          <p:cNvSpPr>
            <a:spLocks noGrp="1"/>
          </p:cNvSpPr>
          <p:nvPr>
            <p:ph idx="1"/>
          </p:nvPr>
        </p:nvSpPr>
        <p:spPr>
          <a:xfrm>
            <a:off x="80432" y="1195916"/>
            <a:ext cx="11582402" cy="5196417"/>
          </a:xfrm>
        </p:spPr>
        <p:txBody>
          <a:bodyPr>
            <a:noAutofit/>
          </a:bodyPr>
          <a:lstStyle/>
          <a:p>
            <a:pPr marL="0" indent="0" algn="just">
              <a:buNone/>
            </a:pPr>
            <a:r>
              <a:rPr lang="en-GB" sz="4400"/>
              <a:t>Science alone cannot sustain national development.  Other important disciplines include: Arts, Law, Management sciences, International Relations. Etc.</a:t>
            </a:r>
          </a:p>
          <a:p>
            <a:pPr marL="0" indent="0" algn="just">
              <a:buNone/>
            </a:pPr>
            <a:r>
              <a:rPr lang="en-GB" sz="4400"/>
              <a:t>Without the rule of law, no country is able to develop. No meaningful development without adequate reporting, information and free press. Relationship with international communities is germane.</a:t>
            </a:r>
            <a:endParaRPr lang="en-US" sz="4400"/>
          </a:p>
        </p:txBody>
      </p:sp>
      <p:sp>
        <p:nvSpPr>
          <p:cNvPr id="3" name="Title 2">
            <a:extLst>
              <a:ext uri="{FF2B5EF4-FFF2-40B4-BE49-F238E27FC236}">
                <a16:creationId xmlns:a16="http://schemas.microsoft.com/office/drawing/2014/main" id="{B260595F-F667-0F4B-B842-DA48D6FFF227}"/>
              </a:ext>
            </a:extLst>
          </p:cNvPr>
          <p:cNvSpPr>
            <a:spLocks noGrp="1"/>
          </p:cNvSpPr>
          <p:nvPr>
            <p:ph type="title"/>
          </p:nvPr>
        </p:nvSpPr>
        <p:spPr>
          <a:xfrm>
            <a:off x="872218" y="0"/>
            <a:ext cx="10248899" cy="1090083"/>
          </a:xfrm>
        </p:spPr>
        <p:txBody>
          <a:bodyPr/>
          <a:lstStyle/>
          <a:p>
            <a:pPr algn="l"/>
            <a:r>
              <a:rPr lang="en-GB" sz="4800" b="1">
                <a:solidFill>
                  <a:srgbClr val="FF0000"/>
                </a:solidFill>
              </a:rPr>
              <a:t>OTHER DISCIPLINES</a:t>
            </a:r>
            <a:r>
              <a:rPr lang="en-GB">
                <a:solidFill>
                  <a:srgbClr val="FF0000"/>
                </a:solidFill>
              </a:rPr>
              <a:t> </a:t>
            </a:r>
            <a:endParaRPr lang="en-US">
              <a:solidFill>
                <a:srgbClr val="FF0000"/>
              </a:solidFill>
            </a:endParaRPr>
          </a:p>
        </p:txBody>
      </p:sp>
    </p:spTree>
    <p:extLst>
      <p:ext uri="{BB962C8B-B14F-4D97-AF65-F5344CB8AC3E}">
        <p14:creationId xmlns:p14="http://schemas.microsoft.com/office/powerpoint/2010/main" val="1705306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83292" y="274638"/>
            <a:ext cx="9997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j-ea"/>
                <a:cs typeface="+mj-cs"/>
              </a:rPr>
              <a:t>Collaboration</a:t>
            </a:r>
          </a:p>
        </p:txBody>
      </p:sp>
      <p:sp>
        <p:nvSpPr>
          <p:cNvPr id="6" name="Content Placeholder 2"/>
          <p:cNvSpPr txBox="1">
            <a:spLocks/>
          </p:cNvSpPr>
          <p:nvPr/>
        </p:nvSpPr>
        <p:spPr>
          <a:xfrm>
            <a:off x="334566" y="1484784"/>
            <a:ext cx="10801200" cy="49971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b="0" i="0" u="none" strike="noStrike" kern="1200" cap="none" spc="0" normalizeH="0" baseline="0" noProof="0" dirty="0" err="1">
                <a:ln>
                  <a:noFill/>
                </a:ln>
                <a:solidFill>
                  <a:sysClr val="windowText" lastClr="000000"/>
                </a:solidFill>
                <a:effectLst/>
                <a:uLnTx/>
                <a:uFillTx/>
                <a:latin typeface="Calibri"/>
              </a:rPr>
              <a:t>Finally</a:t>
            </a:r>
            <a:r>
              <a:rPr kumimoji="0" lang="fr-FR" b="0" i="0" u="none" strike="noStrike" kern="1200" cap="none" spc="0" normalizeH="0" baseline="0" noProof="0">
                <a:ln>
                  <a:noFill/>
                </a:ln>
                <a:solidFill>
                  <a:sysClr val="windowText" lastClr="000000"/>
                </a:solidFill>
                <a:effectLst/>
                <a:uLnTx/>
                <a:uFillTx/>
                <a:latin typeface="Calibri"/>
              </a:rPr>
              <a:t>, All </a:t>
            </a:r>
            <a:r>
              <a:rPr kumimoji="0" lang="fr-FR" b="0" i="0" u="none" strike="noStrike" kern="1200" cap="none" spc="0" normalizeH="0" baseline="0" noProof="0" dirty="0" err="1">
                <a:ln>
                  <a:noFill/>
                </a:ln>
                <a:solidFill>
                  <a:sysClr val="windowText" lastClr="000000"/>
                </a:solidFill>
                <a:effectLst/>
                <a:uLnTx/>
                <a:uFillTx/>
                <a:latin typeface="Calibri"/>
              </a:rPr>
              <a:t>scientist</a:t>
            </a:r>
            <a:r>
              <a:rPr kumimoji="0" lang="fr-FR" b="0" i="0" u="none" strike="noStrike" kern="1200" cap="none" spc="0" normalizeH="0" baseline="0" noProof="0" dirty="0">
                <a:ln>
                  <a:noFill/>
                </a:ln>
                <a:solidFill>
                  <a:sysClr val="windowText" lastClr="000000"/>
                </a:solidFill>
                <a:effectLst/>
                <a:uLnTx/>
                <a:uFillTx/>
                <a:latin typeface="Calibri"/>
              </a:rPr>
              <a:t> </a:t>
            </a:r>
            <a:r>
              <a:rPr kumimoji="0" lang="fr-FR" b="0" i="0" u="none" strike="noStrike" kern="1200" cap="none" spc="0" normalizeH="0" baseline="0" noProof="0" dirty="0" err="1">
                <a:ln>
                  <a:noFill/>
                </a:ln>
                <a:solidFill>
                  <a:sysClr val="windowText" lastClr="000000"/>
                </a:solidFill>
                <a:effectLst/>
                <a:uLnTx/>
                <a:uFillTx/>
                <a:latin typeface="Calibri"/>
              </a:rPr>
              <a:t>need</a:t>
            </a:r>
            <a:r>
              <a:rPr kumimoji="0" lang="fr-FR" b="0" i="0" u="none" strike="noStrike" kern="1200" cap="none" spc="0" normalizeH="0" baseline="0" noProof="0" dirty="0">
                <a:ln>
                  <a:noFill/>
                </a:ln>
                <a:solidFill>
                  <a:sysClr val="windowText" lastClr="000000"/>
                </a:solidFill>
                <a:effectLst/>
                <a:uLnTx/>
                <a:uFillTx/>
                <a:latin typeface="Calibri"/>
              </a:rPr>
              <a:t> to </a:t>
            </a:r>
            <a:r>
              <a:rPr kumimoji="0" lang="fr-FR" b="0" i="0" u="none" strike="noStrike" kern="1200" cap="none" spc="0" normalizeH="0" baseline="0" noProof="0" dirty="0" err="1">
                <a:ln>
                  <a:noFill/>
                </a:ln>
                <a:solidFill>
                  <a:sysClr val="windowText" lastClr="000000"/>
                </a:solidFill>
                <a:effectLst/>
                <a:uLnTx/>
                <a:uFillTx/>
                <a:latin typeface="Calibri"/>
              </a:rPr>
              <a:t>colaborate</a:t>
            </a:r>
            <a:r>
              <a:rPr kumimoji="0" lang="fr-FR" b="0" i="0" u="none" strike="noStrike" kern="1200" cap="none" spc="0" normalizeH="0" baseline="0" noProof="0" dirty="0">
                <a:ln>
                  <a:noFill/>
                </a:ln>
                <a:solidFill>
                  <a:sysClr val="windowText" lastClr="000000"/>
                </a:solidFill>
                <a:effectLst/>
                <a:uLnTx/>
                <a:uFillTx/>
                <a:latin typeface="Calibri"/>
              </a:rPr>
              <a:t> to </a:t>
            </a:r>
            <a:r>
              <a:rPr kumimoji="0" lang="fr-FR" b="0" i="0" u="none" strike="noStrike" kern="1200" cap="none" spc="0" normalizeH="0" baseline="0" noProof="0" dirty="0" err="1">
                <a:ln>
                  <a:noFill/>
                </a:ln>
                <a:solidFill>
                  <a:sysClr val="windowText" lastClr="000000"/>
                </a:solidFill>
                <a:effectLst/>
                <a:uLnTx/>
                <a:uFillTx/>
                <a:latin typeface="Calibri"/>
              </a:rPr>
              <a:t>achieve</a:t>
            </a:r>
            <a:r>
              <a:rPr kumimoji="0" lang="fr-FR" b="0" i="0" u="none" strike="noStrike" kern="1200" cap="none" spc="0" normalizeH="0" baseline="0" noProof="0" dirty="0">
                <a:ln>
                  <a:noFill/>
                </a:ln>
                <a:solidFill>
                  <a:sysClr val="windowText" lastClr="000000"/>
                </a:solidFill>
                <a:effectLst/>
                <a:uLnTx/>
                <a:uFillTx/>
                <a:latin typeface="Calibri"/>
              </a:rPr>
              <a:t> </a:t>
            </a:r>
            <a:r>
              <a:rPr kumimoji="0" lang="fr-FR" b="0" i="0" u="none" strike="noStrike" kern="1200" cap="none" spc="0" normalizeH="0" baseline="0" noProof="0" dirty="0" err="1">
                <a:ln>
                  <a:noFill/>
                </a:ln>
                <a:solidFill>
                  <a:sysClr val="windowText" lastClr="000000"/>
                </a:solidFill>
                <a:effectLst/>
                <a:uLnTx/>
                <a:uFillTx/>
                <a:latin typeface="Calibri"/>
              </a:rPr>
              <a:t>greatness</a:t>
            </a:r>
            <a:r>
              <a:rPr kumimoji="0" lang="fr-FR" b="0" i="0" u="none" strike="noStrike" kern="1200" cap="none" spc="0" normalizeH="0" baseline="0" noProof="0" dirty="0">
                <a:ln>
                  <a:noFill/>
                </a:ln>
                <a:solidFill>
                  <a:sysClr val="windowText" lastClr="000000"/>
                </a:solidFill>
                <a:effectLst/>
                <a:uLnTx/>
                <a:uFillTx/>
                <a:latin typeface="Calibri"/>
              </a:rPr>
              <a:t> and </a:t>
            </a:r>
            <a:r>
              <a:rPr kumimoji="0" lang="fr-FR" b="0" i="0" u="none" strike="noStrike" kern="1200" cap="none" spc="0" normalizeH="0" baseline="0" noProof="0" dirty="0" err="1">
                <a:ln>
                  <a:noFill/>
                </a:ln>
                <a:solidFill>
                  <a:sysClr val="windowText" lastClr="000000"/>
                </a:solidFill>
                <a:effectLst/>
                <a:uLnTx/>
                <a:uFillTx/>
                <a:latin typeface="Calibri"/>
              </a:rPr>
              <a:t>get</a:t>
            </a:r>
            <a:r>
              <a:rPr kumimoji="0" lang="fr-FR" b="0" i="0" u="none" strike="noStrike" kern="1200" cap="none" spc="0" normalizeH="0" baseline="0" noProof="0" dirty="0">
                <a:ln>
                  <a:noFill/>
                </a:ln>
                <a:solidFill>
                  <a:sysClr val="windowText" lastClr="000000"/>
                </a:solidFill>
                <a:effectLst/>
                <a:uLnTx/>
                <a:uFillTx/>
                <a:latin typeface="Calibri"/>
              </a:rPr>
              <a:t> Nigeria out of economic </a:t>
            </a:r>
            <a:r>
              <a:rPr kumimoji="0" lang="fr-FR" b="0" i="0" u="none" strike="noStrike" kern="1200" cap="none" spc="0" normalizeH="0" baseline="0" noProof="0" dirty="0" err="1">
                <a:ln>
                  <a:noFill/>
                </a:ln>
                <a:solidFill>
                  <a:sysClr val="windowText" lastClr="000000"/>
                </a:solidFill>
                <a:effectLst/>
                <a:uLnTx/>
                <a:uFillTx/>
                <a:latin typeface="Calibri"/>
              </a:rPr>
              <a:t>recession</a:t>
            </a:r>
            <a:r>
              <a:rPr kumimoji="0" lang="fr-FR" b="0" i="0" u="none" strike="noStrike" kern="1200" cap="none" spc="0" normalizeH="0" baseline="0" noProof="0" dirty="0">
                <a:ln>
                  <a:noFill/>
                </a:ln>
                <a:solidFill>
                  <a:sysClr val="windowText" lastClr="000000"/>
                </a:solidFill>
                <a:effectLst/>
                <a:uLnTx/>
                <a:uFillTx/>
                <a:latin typeface="Calibri"/>
              </a:rPr>
              <a:t> and </a:t>
            </a:r>
            <a:r>
              <a:rPr kumimoji="0" lang="fr-FR" b="0" i="0" u="none" strike="noStrike" kern="1200" cap="none" spc="0" normalizeH="0" baseline="0" noProof="0" dirty="0" err="1">
                <a:ln>
                  <a:noFill/>
                </a:ln>
                <a:solidFill>
                  <a:sysClr val="windowText" lastClr="000000"/>
                </a:solidFill>
                <a:effectLst/>
                <a:uLnTx/>
                <a:uFillTx/>
                <a:latin typeface="Calibri"/>
              </a:rPr>
              <a:t>build</a:t>
            </a:r>
            <a:r>
              <a:rPr kumimoji="0" lang="fr-FR" b="0" i="0" u="none" strike="noStrike" kern="1200" cap="none" spc="0" normalizeH="0" baseline="0" noProof="0" dirty="0">
                <a:ln>
                  <a:noFill/>
                </a:ln>
                <a:solidFill>
                  <a:sysClr val="windowText" lastClr="000000"/>
                </a:solidFill>
                <a:effectLst/>
                <a:uLnTx/>
                <a:uFillTx/>
                <a:latin typeface="Calibri"/>
              </a:rPr>
              <a:t> </a:t>
            </a:r>
            <a:r>
              <a:rPr kumimoji="0" lang="fr-FR" b="0" i="0" u="none" strike="noStrike" kern="1200" cap="none" spc="0" normalizeH="0" baseline="0" noProof="0" dirty="0" err="1">
                <a:ln>
                  <a:noFill/>
                </a:ln>
                <a:solidFill>
                  <a:sysClr val="windowText" lastClr="000000"/>
                </a:solidFill>
                <a:effectLst/>
                <a:uLnTx/>
                <a:uFillTx/>
                <a:latin typeface="Calibri"/>
              </a:rPr>
              <a:t>this</a:t>
            </a:r>
            <a:r>
              <a:rPr kumimoji="0" lang="fr-FR" b="0" i="0" u="none" strike="noStrike" kern="1200" cap="none" spc="0" normalizeH="0" baseline="0" noProof="0" dirty="0">
                <a:ln>
                  <a:noFill/>
                </a:ln>
                <a:solidFill>
                  <a:sysClr val="windowText" lastClr="000000"/>
                </a:solidFill>
                <a:effectLst/>
                <a:uLnTx/>
                <a:uFillTx/>
                <a:latin typeface="Calibri"/>
              </a:rPr>
              <a:t> nation. </a:t>
            </a:r>
            <a:r>
              <a:rPr kumimoji="0" lang="fr-FR" b="0" i="0" u="none" strike="noStrike" kern="1200" cap="none" spc="0" normalizeH="0" baseline="0" noProof="0" dirty="0" err="1">
                <a:ln>
                  <a:noFill/>
                </a:ln>
                <a:solidFill>
                  <a:sysClr val="windowText" lastClr="000000"/>
                </a:solidFill>
                <a:effectLst/>
                <a:uLnTx/>
                <a:uFillTx/>
                <a:latin typeface="Calibri"/>
              </a:rPr>
              <a:t>Productivity</a:t>
            </a:r>
            <a:r>
              <a:rPr kumimoji="0" lang="fr-FR" b="0" i="0" u="none" strike="noStrike" kern="1200" cap="none" spc="0" normalizeH="0" noProof="0" dirty="0">
                <a:ln>
                  <a:noFill/>
                </a:ln>
                <a:solidFill>
                  <a:sysClr val="windowText" lastClr="000000"/>
                </a:solidFill>
                <a:effectLst/>
                <a:uLnTx/>
                <a:uFillTx/>
                <a:latin typeface="Calibri"/>
              </a:rPr>
              <a:t> and application of Science </a:t>
            </a:r>
            <a:r>
              <a:rPr kumimoji="0" lang="fr-FR" b="0" i="0" u="none" strike="noStrike" kern="1200" cap="none" spc="0" normalizeH="0" noProof="0" dirty="0" err="1">
                <a:ln>
                  <a:noFill/>
                </a:ln>
                <a:solidFill>
                  <a:sysClr val="windowText" lastClr="000000"/>
                </a:solidFill>
                <a:effectLst/>
                <a:uLnTx/>
                <a:uFillTx/>
                <a:latin typeface="Calibri"/>
              </a:rPr>
              <a:t>will</a:t>
            </a:r>
            <a:r>
              <a:rPr kumimoji="0" lang="fr-FR" b="0" i="0" u="none" strike="noStrike" kern="1200" cap="none" spc="0" normalizeH="0" noProof="0" dirty="0">
                <a:ln>
                  <a:noFill/>
                </a:ln>
                <a:solidFill>
                  <a:sysClr val="windowText" lastClr="000000"/>
                </a:solidFill>
                <a:effectLst/>
                <a:uLnTx/>
                <a:uFillTx/>
                <a:latin typeface="Calibri"/>
              </a:rPr>
              <a:t> </a:t>
            </a:r>
            <a:r>
              <a:rPr kumimoji="0" lang="fr-FR" b="0" i="0" u="none" strike="noStrike" kern="1200" cap="none" spc="0" normalizeH="0" noProof="0" dirty="0" err="1">
                <a:ln>
                  <a:noFill/>
                </a:ln>
                <a:solidFill>
                  <a:sysClr val="windowText" lastClr="000000"/>
                </a:solidFill>
                <a:effectLst/>
                <a:uLnTx/>
                <a:uFillTx/>
                <a:latin typeface="Calibri"/>
              </a:rPr>
              <a:t>reduce</a:t>
            </a:r>
            <a:r>
              <a:rPr kumimoji="0" lang="fr-FR" b="0" i="0" u="none" strike="noStrike" kern="1200" cap="none" spc="0" normalizeH="0" noProof="0" dirty="0">
                <a:ln>
                  <a:noFill/>
                </a:ln>
                <a:solidFill>
                  <a:sysClr val="windowText" lastClr="000000"/>
                </a:solidFill>
                <a:effectLst/>
                <a:uLnTx/>
                <a:uFillTx/>
                <a:latin typeface="Calibri"/>
              </a:rPr>
              <a:t> </a:t>
            </a:r>
            <a:r>
              <a:rPr kumimoji="0" lang="fr-FR" b="0" i="0" u="none" strike="noStrike" kern="1200" cap="none" spc="0" normalizeH="0" noProof="0" dirty="0" err="1">
                <a:ln>
                  <a:noFill/>
                </a:ln>
                <a:solidFill>
                  <a:sysClr val="windowText" lastClr="000000"/>
                </a:solidFill>
                <a:effectLst/>
                <a:uLnTx/>
                <a:uFillTx/>
                <a:latin typeface="Calibri"/>
              </a:rPr>
              <a:t>poverty</a:t>
            </a:r>
            <a:r>
              <a:rPr kumimoji="0" lang="fr-FR" b="0" i="0" u="none" strike="noStrike" kern="1200" cap="none" spc="0" normalizeH="0" noProof="0" dirty="0">
                <a:ln>
                  <a:noFill/>
                </a:ln>
                <a:solidFill>
                  <a:sysClr val="windowText" lastClr="000000"/>
                </a:solidFill>
                <a:effectLst/>
                <a:uLnTx/>
                <a:uFillTx/>
                <a:latin typeface="Calibri"/>
              </a:rPr>
              <a:t>, </a:t>
            </a:r>
            <a:r>
              <a:rPr kumimoji="0" lang="fr-FR" b="0" i="0" u="none" strike="noStrike" kern="1200" cap="none" spc="0" normalizeH="0" noProof="0" dirty="0" err="1">
                <a:ln>
                  <a:noFill/>
                </a:ln>
                <a:solidFill>
                  <a:sysClr val="windowText" lastClr="000000"/>
                </a:solidFill>
                <a:effectLst/>
                <a:uLnTx/>
                <a:uFillTx/>
                <a:latin typeface="Calibri"/>
              </a:rPr>
              <a:t>disease</a:t>
            </a:r>
            <a:r>
              <a:rPr lang="fr-FR" dirty="0">
                <a:solidFill>
                  <a:sysClr val="windowText" lastClr="000000"/>
                </a:solidFill>
                <a:latin typeface="Calibri"/>
              </a:rPr>
              <a:t>, </a:t>
            </a:r>
            <a:r>
              <a:rPr lang="fr-FR" dirty="0" err="1">
                <a:solidFill>
                  <a:sysClr val="windowText" lastClr="000000"/>
                </a:solidFill>
                <a:latin typeface="Calibri"/>
              </a:rPr>
              <a:t>produce</a:t>
            </a:r>
            <a:r>
              <a:rPr lang="fr-FR" dirty="0">
                <a:solidFill>
                  <a:sysClr val="windowText" lastClr="000000"/>
                </a:solidFill>
                <a:latin typeface="Calibri"/>
              </a:rPr>
              <a:t> more goods and services, </a:t>
            </a:r>
            <a:r>
              <a:rPr lang="fr-FR" dirty="0" err="1">
                <a:solidFill>
                  <a:sysClr val="windowText" lastClr="000000"/>
                </a:solidFill>
                <a:latin typeface="Calibri"/>
              </a:rPr>
              <a:t>will</a:t>
            </a:r>
            <a:r>
              <a:rPr lang="fr-FR" dirty="0">
                <a:solidFill>
                  <a:sysClr val="windowText" lastClr="000000"/>
                </a:solidFill>
                <a:latin typeface="Calibri"/>
              </a:rPr>
              <a:t> </a:t>
            </a:r>
            <a:r>
              <a:rPr lang="fr-FR" dirty="0" err="1">
                <a:solidFill>
                  <a:sysClr val="windowText" lastClr="000000"/>
                </a:solidFill>
                <a:latin typeface="Calibri"/>
              </a:rPr>
              <a:t>give</a:t>
            </a:r>
            <a:r>
              <a:rPr lang="fr-FR" dirty="0">
                <a:solidFill>
                  <a:sysClr val="windowText" lastClr="000000"/>
                </a:solidFill>
                <a:latin typeface="Calibri"/>
              </a:rPr>
              <a:t> jobs and </a:t>
            </a:r>
            <a:r>
              <a:rPr lang="fr-FR" dirty="0" err="1">
                <a:solidFill>
                  <a:sysClr val="windowText" lastClr="000000"/>
                </a:solidFill>
                <a:latin typeface="Calibri"/>
              </a:rPr>
              <a:t>consequently</a:t>
            </a:r>
            <a:r>
              <a:rPr lang="fr-FR" dirty="0">
                <a:solidFill>
                  <a:sysClr val="windowText" lastClr="000000"/>
                </a:solidFill>
                <a:latin typeface="Calibri"/>
              </a:rPr>
              <a:t> </a:t>
            </a:r>
            <a:r>
              <a:rPr lang="fr-FR" dirty="0" err="1">
                <a:solidFill>
                  <a:sysClr val="windowText" lastClr="000000"/>
                </a:solidFill>
                <a:latin typeface="Calibri"/>
              </a:rPr>
              <a:t>develop</a:t>
            </a:r>
            <a:r>
              <a:rPr lang="fr-FR" dirty="0">
                <a:solidFill>
                  <a:sysClr val="windowText" lastClr="000000"/>
                </a:solidFill>
                <a:latin typeface="Calibri"/>
              </a:rPr>
              <a:t> the country. No country </a:t>
            </a:r>
            <a:r>
              <a:rPr lang="fr-FR" dirty="0" err="1">
                <a:solidFill>
                  <a:sysClr val="windowText" lastClr="000000"/>
                </a:solidFill>
                <a:latin typeface="Calibri"/>
              </a:rPr>
              <a:t>can</a:t>
            </a:r>
            <a:r>
              <a:rPr lang="fr-FR" dirty="0">
                <a:solidFill>
                  <a:sysClr val="windowText" lastClr="000000"/>
                </a:solidFill>
                <a:latin typeface="Calibri"/>
              </a:rPr>
              <a:t> </a:t>
            </a:r>
            <a:r>
              <a:rPr lang="fr-FR" dirty="0" err="1">
                <a:solidFill>
                  <a:sysClr val="windowText" lastClr="000000"/>
                </a:solidFill>
                <a:latin typeface="Calibri"/>
              </a:rPr>
              <a:t>rise</a:t>
            </a:r>
            <a:r>
              <a:rPr lang="fr-FR" dirty="0">
                <a:solidFill>
                  <a:sysClr val="windowText" lastClr="000000"/>
                </a:solidFill>
                <a:latin typeface="Calibri"/>
              </a:rPr>
              <a:t> </a:t>
            </a:r>
            <a:r>
              <a:rPr lang="fr-FR" dirty="0" err="1">
                <a:solidFill>
                  <a:sysClr val="windowText" lastClr="000000"/>
                </a:solidFill>
                <a:latin typeface="Calibri"/>
              </a:rPr>
              <a:t>above</a:t>
            </a:r>
            <a:r>
              <a:rPr lang="fr-FR" dirty="0">
                <a:solidFill>
                  <a:sysClr val="windowText" lastClr="000000"/>
                </a:solidFill>
                <a:latin typeface="Calibri"/>
              </a:rPr>
              <a:t> the </a:t>
            </a:r>
            <a:r>
              <a:rPr lang="fr-FR" dirty="0" err="1">
                <a:solidFill>
                  <a:sysClr val="windowText" lastClr="000000"/>
                </a:solidFill>
                <a:latin typeface="Calibri"/>
              </a:rPr>
              <a:t>scientific</a:t>
            </a:r>
            <a:r>
              <a:rPr lang="fr-FR" dirty="0">
                <a:solidFill>
                  <a:sysClr val="windowText" lastClr="000000"/>
                </a:solidFill>
                <a:latin typeface="Calibri"/>
              </a:rPr>
              <a:t> or </a:t>
            </a:r>
            <a:r>
              <a:rPr lang="fr-FR" dirty="0" err="1">
                <a:solidFill>
                  <a:sysClr val="windowText" lastClr="000000"/>
                </a:solidFill>
                <a:latin typeface="Calibri"/>
              </a:rPr>
              <a:t>technological</a:t>
            </a:r>
            <a:r>
              <a:rPr lang="fr-FR" dirty="0">
                <a:solidFill>
                  <a:sysClr val="windowText" lastClr="000000"/>
                </a:solidFill>
                <a:latin typeface="Calibri"/>
              </a:rPr>
              <a:t> development of </a:t>
            </a:r>
            <a:r>
              <a:rPr lang="fr-FR" dirty="0" err="1">
                <a:solidFill>
                  <a:sysClr val="windowText" lastClr="000000"/>
                </a:solidFill>
                <a:latin typeface="Calibri"/>
              </a:rPr>
              <a:t>her</a:t>
            </a:r>
            <a:r>
              <a:rPr lang="fr-FR" dirty="0">
                <a:solidFill>
                  <a:sysClr val="windowText" lastClr="000000"/>
                </a:solidFill>
                <a:latin typeface="Calibri"/>
              </a:rPr>
              <a:t> </a:t>
            </a:r>
            <a:r>
              <a:rPr lang="fr-FR" dirty="0" err="1">
                <a:solidFill>
                  <a:sysClr val="windowText" lastClr="000000"/>
                </a:solidFill>
                <a:latin typeface="Calibri"/>
              </a:rPr>
              <a:t>Scientist</a:t>
            </a:r>
            <a:r>
              <a:rPr lang="fr-FR" dirty="0">
                <a:solidFill>
                  <a:sysClr val="windowText" lastClr="000000"/>
                </a:solidFill>
                <a:latin typeface="Calibri"/>
              </a:rPr>
              <a:t>, </a:t>
            </a:r>
            <a:r>
              <a:rPr lang="fr-FR" dirty="0" err="1">
                <a:solidFill>
                  <a:sysClr val="windowText" lastClr="000000"/>
                </a:solidFill>
                <a:latin typeface="Calibri"/>
              </a:rPr>
              <a:t>so</a:t>
            </a:r>
            <a:r>
              <a:rPr lang="fr-FR" dirty="0">
                <a:solidFill>
                  <a:sysClr val="windowText" lastClr="000000"/>
                </a:solidFill>
                <a:latin typeface="Calibri"/>
              </a:rPr>
              <a:t> </a:t>
            </a:r>
            <a:r>
              <a:rPr lang="fr-FR" dirty="0" err="1">
                <a:solidFill>
                  <a:sysClr val="windowText" lastClr="000000"/>
                </a:solidFill>
                <a:latin typeface="Calibri"/>
              </a:rPr>
              <a:t>government</a:t>
            </a:r>
            <a:r>
              <a:rPr lang="fr-FR" dirty="0">
                <a:solidFill>
                  <a:sysClr val="windowText" lastClr="000000"/>
                </a:solidFill>
                <a:latin typeface="Calibri"/>
              </a:rPr>
              <a:t> </a:t>
            </a:r>
            <a:r>
              <a:rPr lang="fr-FR" dirty="0" err="1">
                <a:solidFill>
                  <a:sysClr val="windowText" lastClr="000000"/>
                </a:solidFill>
                <a:latin typeface="Calibri"/>
              </a:rPr>
              <a:t>at</a:t>
            </a:r>
            <a:r>
              <a:rPr lang="fr-FR" dirty="0">
                <a:solidFill>
                  <a:sysClr val="windowText" lastClr="000000"/>
                </a:solidFill>
                <a:latin typeface="Calibri"/>
              </a:rPr>
              <a:t> all </a:t>
            </a:r>
            <a:r>
              <a:rPr lang="fr-FR" dirty="0" err="1">
                <a:solidFill>
                  <a:sysClr val="windowText" lastClr="000000"/>
                </a:solidFill>
                <a:latin typeface="Calibri"/>
              </a:rPr>
              <a:t>levels</a:t>
            </a:r>
            <a:r>
              <a:rPr lang="fr-FR" dirty="0">
                <a:solidFill>
                  <a:sysClr val="windowText" lastClr="000000"/>
                </a:solidFill>
                <a:latin typeface="Calibri"/>
              </a:rPr>
              <a:t>, </a:t>
            </a:r>
            <a:r>
              <a:rPr lang="fr-FR" dirty="0" err="1">
                <a:solidFill>
                  <a:sysClr val="windowText" lastClr="000000"/>
                </a:solidFill>
                <a:latin typeface="Calibri"/>
              </a:rPr>
              <a:t>Philanthropist</a:t>
            </a:r>
            <a:r>
              <a:rPr lang="fr-FR" dirty="0">
                <a:solidFill>
                  <a:sysClr val="windowText" lastClr="000000"/>
                </a:solidFill>
                <a:latin typeface="Calibri"/>
              </a:rPr>
              <a:t> and all </a:t>
            </a:r>
            <a:r>
              <a:rPr lang="fr-FR" dirty="0" err="1">
                <a:solidFill>
                  <a:sysClr val="windowText" lastClr="000000"/>
                </a:solidFill>
                <a:latin typeface="Calibri"/>
              </a:rPr>
              <a:t>commited</a:t>
            </a:r>
            <a:r>
              <a:rPr lang="fr-FR" dirty="0">
                <a:solidFill>
                  <a:sysClr val="windowText" lastClr="000000"/>
                </a:solidFill>
                <a:latin typeface="Calibri"/>
              </a:rPr>
              <a:t> </a:t>
            </a:r>
            <a:r>
              <a:rPr lang="fr-FR" dirty="0" err="1">
                <a:solidFill>
                  <a:sysClr val="windowText" lastClr="000000"/>
                </a:solidFill>
                <a:latin typeface="Calibri"/>
              </a:rPr>
              <a:t>Nigerians</a:t>
            </a:r>
            <a:r>
              <a:rPr lang="fr-FR" dirty="0">
                <a:solidFill>
                  <a:sysClr val="windowText" lastClr="000000"/>
                </a:solidFill>
                <a:latin typeface="Calibri"/>
              </a:rPr>
              <a:t> should </a:t>
            </a:r>
            <a:r>
              <a:rPr lang="fr-FR" dirty="0" err="1">
                <a:solidFill>
                  <a:sysClr val="windowText" lastClr="000000"/>
                </a:solidFill>
                <a:latin typeface="Calibri"/>
              </a:rPr>
              <a:t>fund</a:t>
            </a:r>
            <a:r>
              <a:rPr lang="fr-FR" dirty="0">
                <a:solidFill>
                  <a:sysClr val="windowText" lastClr="000000"/>
                </a:solidFill>
                <a:latin typeface="Calibri"/>
              </a:rPr>
              <a:t>, encourage the </a:t>
            </a:r>
            <a:r>
              <a:rPr lang="fr-FR" dirty="0" err="1">
                <a:solidFill>
                  <a:sysClr val="windowText" lastClr="000000"/>
                </a:solidFill>
                <a:latin typeface="Calibri"/>
              </a:rPr>
              <a:t>study</a:t>
            </a:r>
            <a:r>
              <a:rPr lang="fr-FR" dirty="0">
                <a:solidFill>
                  <a:sysClr val="windowText" lastClr="000000"/>
                </a:solidFill>
                <a:latin typeface="Calibri"/>
              </a:rPr>
              <a:t> and application of Science for national development. </a:t>
            </a:r>
            <a:r>
              <a:rPr lang="fr-FR" dirty="0" err="1">
                <a:solidFill>
                  <a:sysClr val="windowText" lastClr="000000"/>
                </a:solidFill>
                <a:latin typeface="Calibri"/>
              </a:rPr>
              <a:t>wil</a:t>
            </a:r>
            <a:r>
              <a:rPr kumimoji="0" lang="fr-FR" b="0" i="0" u="none" strike="noStrike" kern="1200" cap="none" spc="0" normalizeH="0" baseline="0" noProof="0" dirty="0">
                <a:ln>
                  <a:noFill/>
                </a:ln>
                <a:solidFill>
                  <a:sysClr val="windowText" lastClr="000000"/>
                </a:solidFill>
                <a:effectLst/>
                <a:uLnTx/>
                <a:uFillTx/>
                <a:latin typeface="Calibri"/>
              </a:rPr>
              <a:t>l </a:t>
            </a:r>
            <a:r>
              <a:rPr kumimoji="0" lang="fr-FR" b="0" i="0" u="none" strike="noStrike" kern="1200" cap="none" spc="0" normalizeH="0" baseline="0" noProof="0" dirty="0" err="1">
                <a:ln>
                  <a:noFill/>
                </a:ln>
                <a:solidFill>
                  <a:sysClr val="windowText" lastClr="000000"/>
                </a:solidFill>
                <a:effectLst/>
                <a:uLnTx/>
                <a:uFillTx/>
                <a:latin typeface="Calibri"/>
              </a:rPr>
              <a:t>you</a:t>
            </a:r>
            <a:r>
              <a:rPr kumimoji="0" lang="fr-FR" b="0" i="0" u="none" strike="noStrike" kern="1200" cap="none" spc="0" normalizeH="0" baseline="0" noProof="0" dirty="0">
                <a:ln>
                  <a:noFill/>
                </a:ln>
                <a:solidFill>
                  <a:sysClr val="windowText" lastClr="000000"/>
                </a:solidFill>
                <a:effectLst/>
                <a:uLnTx/>
                <a:uFillTx/>
                <a:latin typeface="Calibri"/>
              </a:rPr>
              <a:t> </a:t>
            </a:r>
            <a:r>
              <a:rPr kumimoji="0" lang="fr-FR" b="0" i="0" u="none" strike="noStrike" kern="1200" cap="none" spc="0" normalizeH="0" baseline="0" noProof="0" dirty="0" err="1">
                <a:ln>
                  <a:noFill/>
                </a:ln>
                <a:solidFill>
                  <a:sysClr val="windowText" lastClr="000000"/>
                </a:solidFill>
                <a:effectLst/>
                <a:uLnTx/>
                <a:uFillTx/>
                <a:latin typeface="Calibri"/>
              </a:rPr>
              <a:t>be</a:t>
            </a:r>
            <a:r>
              <a:rPr kumimoji="0" lang="fr-FR" b="0" i="0" u="none" strike="noStrike" kern="1200" cap="none" spc="0" normalizeH="0" baseline="0" noProof="0" dirty="0">
                <a:ln>
                  <a:noFill/>
                </a:ln>
                <a:solidFill>
                  <a:sysClr val="windowText" lastClr="000000"/>
                </a:solidFill>
                <a:effectLst/>
                <a:uLnTx/>
                <a:uFillTx/>
                <a:latin typeface="Calibri"/>
              </a:rPr>
              <a:t> part of </a:t>
            </a:r>
            <a:r>
              <a:rPr kumimoji="0" lang="fr-FR" b="0" i="0" u="none" strike="noStrike" kern="1200" cap="none" spc="0" normalizeH="0" baseline="0" noProof="0" dirty="0" err="1">
                <a:ln>
                  <a:noFill/>
                </a:ln>
                <a:solidFill>
                  <a:sysClr val="windowText" lastClr="000000"/>
                </a:solidFill>
                <a:effectLst/>
                <a:uLnTx/>
                <a:uFillTx/>
                <a:latin typeface="Calibri"/>
              </a:rPr>
              <a:t>this</a:t>
            </a:r>
            <a:r>
              <a:rPr kumimoji="0" lang="fr-FR" b="0" i="0" u="none" strike="noStrike" kern="1200" cap="none" spc="0" normalizeH="0" baseline="0" noProof="0" dirty="0">
                <a:ln>
                  <a:noFill/>
                </a:ln>
                <a:solidFill>
                  <a:sysClr val="windowText" lastClr="000000"/>
                </a:solidFill>
                <a:effectLst/>
                <a:uLnTx/>
                <a:uFillTx/>
                <a:latin typeface="Calibri"/>
              </a:rPr>
              <a:t> </a:t>
            </a:r>
            <a:r>
              <a:rPr kumimoji="0" lang="fr-FR" b="0" i="0" u="none" strike="noStrike" kern="1200" cap="none" spc="0" normalizeH="0" baseline="0" noProof="0" dirty="0" err="1">
                <a:ln>
                  <a:noFill/>
                </a:ln>
                <a:solidFill>
                  <a:sysClr val="windowText" lastClr="000000"/>
                </a:solidFill>
                <a:effectLst/>
                <a:uLnTx/>
                <a:uFillTx/>
                <a:latin typeface="Calibri"/>
              </a:rPr>
              <a:t>great</a:t>
            </a:r>
            <a:r>
              <a:rPr kumimoji="0" lang="fr-FR" b="0" i="0" u="none" strike="noStrike" kern="1200" cap="none" spc="0" normalizeH="0" baseline="0" noProof="0" dirty="0">
                <a:ln>
                  <a:noFill/>
                </a:ln>
                <a:solidFill>
                  <a:sysClr val="windowText" lastClr="000000"/>
                </a:solidFill>
                <a:effectLst/>
                <a:uLnTx/>
                <a:uFillTx/>
                <a:latin typeface="Calibri"/>
              </a:rPr>
              <a:t> move?</a:t>
            </a:r>
          </a:p>
        </p:txBody>
      </p:sp>
    </p:spTree>
    <p:extLst>
      <p:ext uri="{BB962C8B-B14F-4D97-AF65-F5344CB8AC3E}">
        <p14:creationId xmlns:p14="http://schemas.microsoft.com/office/powerpoint/2010/main" val="211664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207" y="457200"/>
            <a:ext cx="5112568" cy="811560"/>
          </a:xfrm>
        </p:spPr>
        <p:txBody>
          <a:bodyPr>
            <a:normAutofit/>
          </a:bodyPr>
          <a:lstStyle/>
          <a:p>
            <a:r>
              <a:rPr lang="en-GB" sz="4400" b="1" dirty="0">
                <a:solidFill>
                  <a:srgbClr val="FF0000"/>
                </a:solidFill>
                <a:effectLst>
                  <a:outerShdw blurRad="38100" dist="38100" dir="2700000" algn="tl">
                    <a:srgbClr val="000000">
                      <a:alpha val="43137"/>
                    </a:srgbClr>
                  </a:outerShdw>
                </a:effectLst>
                <a:latin typeface="Calibri"/>
              </a:rPr>
              <a:t>Acknowledgement</a:t>
            </a:r>
            <a:r>
              <a:rPr lang="en-GB" b="1" dirty="0"/>
              <a:t> </a:t>
            </a:r>
            <a:endParaRPr lang="fr-FR" b="1" dirty="0"/>
          </a:p>
        </p:txBody>
      </p:sp>
      <p:sp>
        <p:nvSpPr>
          <p:cNvPr id="3" name="Content Placeholder 2"/>
          <p:cNvSpPr>
            <a:spLocks noGrp="1"/>
          </p:cNvSpPr>
          <p:nvPr>
            <p:ph idx="1"/>
          </p:nvPr>
        </p:nvSpPr>
        <p:spPr>
          <a:xfrm>
            <a:off x="609521" y="1484784"/>
            <a:ext cx="10670261" cy="4687416"/>
          </a:xfrm>
        </p:spPr>
        <p:txBody>
          <a:bodyPr>
            <a:normAutofit/>
          </a:bodyPr>
          <a:lstStyle/>
          <a:p>
            <a:r>
              <a:rPr lang="en-GB" sz="2800" dirty="0"/>
              <a:t>Author of knowledge the Almighty God.</a:t>
            </a:r>
          </a:p>
          <a:p>
            <a:r>
              <a:rPr lang="en-GB" sz="2800" dirty="0" err="1"/>
              <a:t>iSTEAM</a:t>
            </a:r>
            <a:r>
              <a:rPr lang="en-GB" sz="2800" dirty="0"/>
              <a:t> Conveners </a:t>
            </a:r>
          </a:p>
          <a:p>
            <a:r>
              <a:rPr lang="en-GB" sz="2800" dirty="0"/>
              <a:t>Adeleke University Managements led by Prof. </a:t>
            </a:r>
            <a:r>
              <a:rPr lang="en-GB" sz="2800" dirty="0" err="1"/>
              <a:t>Dayo</a:t>
            </a:r>
            <a:r>
              <a:rPr lang="en-GB" sz="2800" dirty="0"/>
              <a:t> </a:t>
            </a:r>
            <a:r>
              <a:rPr lang="en-GB" sz="2800" dirty="0" err="1"/>
              <a:t>Alao</a:t>
            </a:r>
            <a:endParaRPr lang="en-GB" sz="2800" dirty="0"/>
          </a:p>
          <a:p>
            <a:r>
              <a:rPr lang="en-GB" sz="2800" dirty="0"/>
              <a:t>Technical Officer Mr Emmanuel </a:t>
            </a:r>
            <a:r>
              <a:rPr lang="en-GB" sz="2800" dirty="0" err="1"/>
              <a:t>Ogungbesan</a:t>
            </a:r>
            <a:endParaRPr lang="en-GB" sz="2800" dirty="0"/>
          </a:p>
          <a:p>
            <a:r>
              <a:rPr lang="en-GB" sz="2800" dirty="0"/>
              <a:t>Authors in reference</a:t>
            </a:r>
          </a:p>
          <a:p>
            <a:r>
              <a:rPr lang="en-GB" sz="2800" dirty="0"/>
              <a:t>You</a:t>
            </a:r>
            <a:endParaRPr lang="fr-FR" sz="2800" dirty="0"/>
          </a:p>
        </p:txBody>
      </p:sp>
      <p:pic>
        <p:nvPicPr>
          <p:cNvPr id="1026" name="Picture 2" descr="C:\Users\prof oyawoye\Desktop\caleb university\download (5).jpg"/>
          <p:cNvPicPr>
            <a:picLocks noChangeAspect="1" noChangeArrowheads="1"/>
          </p:cNvPicPr>
          <p:nvPr/>
        </p:nvPicPr>
        <p:blipFill rotWithShape="1">
          <a:blip r:embed="rId2">
            <a:extLst>
              <a:ext uri="{28A0092B-C50C-407E-A947-70E740481C1C}">
                <a14:useLocalDpi xmlns:a14="http://schemas.microsoft.com/office/drawing/2010/main" val="0"/>
              </a:ext>
            </a:extLst>
          </a:blip>
          <a:srcRect l="24875" t="16978" r="18233" b="20484"/>
          <a:stretch/>
        </p:blipFill>
        <p:spPr bwMode="auto">
          <a:xfrm>
            <a:off x="1486694" y="5013176"/>
            <a:ext cx="807720" cy="88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4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207" y="457200"/>
            <a:ext cx="5112568" cy="811560"/>
          </a:xfrm>
        </p:spPr>
        <p:txBody>
          <a:bodyPr>
            <a:normAutofit/>
          </a:bodyPr>
          <a:lstStyle/>
          <a:p>
            <a:r>
              <a:rPr lang="en-GB" sz="4400" u="sng" dirty="0"/>
              <a:t>References</a:t>
            </a:r>
            <a:endParaRPr lang="fr-FR" b="1" dirty="0"/>
          </a:p>
        </p:txBody>
      </p:sp>
      <p:sp>
        <p:nvSpPr>
          <p:cNvPr id="3" name="Content Placeholder 2"/>
          <p:cNvSpPr>
            <a:spLocks noGrp="1"/>
          </p:cNvSpPr>
          <p:nvPr>
            <p:ph idx="1"/>
          </p:nvPr>
        </p:nvSpPr>
        <p:spPr>
          <a:xfrm>
            <a:off x="609521" y="1484784"/>
            <a:ext cx="10670261" cy="4687416"/>
          </a:xfrm>
        </p:spPr>
        <p:txBody>
          <a:bodyPr>
            <a:normAutofit/>
          </a:bodyPr>
          <a:lstStyle/>
          <a:p>
            <a:pPr marL="0" indent="0">
              <a:buNone/>
            </a:pPr>
            <a:r>
              <a:rPr lang="en-US" sz="2800" dirty="0">
                <a:cs typeface="Times New Roman" pitchFamily="18" charset="0"/>
              </a:rPr>
              <a:t>Prof. Justice O. </a:t>
            </a:r>
            <a:r>
              <a:rPr lang="en-US" sz="2800" dirty="0" err="1">
                <a:cs typeface="Times New Roman" pitchFamily="18" charset="0"/>
              </a:rPr>
              <a:t>Emuoyibofarhe</a:t>
            </a:r>
            <a:r>
              <a:rPr lang="en-US" sz="2800" dirty="0">
                <a:cs typeface="Times New Roman" pitchFamily="18" charset="0"/>
              </a:rPr>
              <a:t>.</a:t>
            </a:r>
          </a:p>
          <a:p>
            <a:pPr marL="0" indent="0">
              <a:buNone/>
            </a:pPr>
            <a:r>
              <a:rPr lang="en-US" sz="2800" dirty="0" err="1">
                <a:cs typeface="Times New Roman" pitchFamily="18" charset="0"/>
              </a:rPr>
              <a:t>Olatunde</a:t>
            </a:r>
            <a:r>
              <a:rPr lang="en-US" sz="2800" dirty="0">
                <a:cs typeface="Times New Roman" pitchFamily="18" charset="0"/>
              </a:rPr>
              <a:t>, K. Victoria and </a:t>
            </a:r>
            <a:r>
              <a:rPr lang="en-US" sz="2800" dirty="0" err="1">
                <a:cs typeface="Times New Roman" pitchFamily="18" charset="0"/>
              </a:rPr>
              <a:t>Oluwagbemi</a:t>
            </a:r>
            <a:r>
              <a:rPr lang="en-US" sz="2800" dirty="0">
                <a:cs typeface="Times New Roman" pitchFamily="18" charset="0"/>
              </a:rPr>
              <a:t> J. </a:t>
            </a:r>
            <a:r>
              <a:rPr lang="en-US" sz="2800" dirty="0" err="1">
                <a:cs typeface="Times New Roman" pitchFamily="18" charset="0"/>
              </a:rPr>
              <a:t>Bisi</a:t>
            </a:r>
            <a:r>
              <a:rPr lang="en-US" sz="2800" dirty="0">
                <a:cs typeface="Times New Roman" pitchFamily="18" charset="0"/>
              </a:rPr>
              <a:t>.</a:t>
            </a:r>
          </a:p>
          <a:p>
            <a:pPr>
              <a:buFontTx/>
              <a:buNone/>
              <a:defRPr/>
            </a:pPr>
            <a:r>
              <a:rPr lang="en-GB" sz="2800" dirty="0"/>
              <a:t>IBIYEMI T.S., 2006, “</a:t>
            </a:r>
            <a:r>
              <a:rPr lang="en-GB" sz="2800" b="1" dirty="0"/>
              <a:t>Research Innovation for Sustainable development”</a:t>
            </a:r>
            <a:r>
              <a:rPr lang="en-GB" sz="2800" dirty="0"/>
              <a:t>, </a:t>
            </a:r>
            <a:endParaRPr lang="en-GB" sz="2800" dirty="0">
              <a:hlinkClick r:id="rId2"/>
            </a:endParaRPr>
          </a:p>
          <a:p>
            <a:pPr marL="0" indent="0">
              <a:buNone/>
            </a:pPr>
            <a:r>
              <a:rPr lang="en-GB" sz="2800" dirty="0">
                <a:hlinkClick r:id="rId2"/>
              </a:rPr>
              <a:t>www.google.com</a:t>
            </a:r>
            <a:r>
              <a:rPr lang="en-GB" sz="2800" dirty="0"/>
              <a:t> </a:t>
            </a:r>
            <a:br>
              <a:rPr lang="en-GB" sz="2800" dirty="0"/>
            </a:br>
            <a:r>
              <a:rPr lang="en-GB" sz="2800" dirty="0"/>
              <a:t>Timescontent.com</a:t>
            </a:r>
            <a:br>
              <a:rPr lang="en-GB" sz="2800" dirty="0"/>
            </a:br>
            <a:r>
              <a:rPr lang="en-GB" sz="2800" dirty="0"/>
              <a:t>Wikipedia</a:t>
            </a:r>
          </a:p>
          <a:p>
            <a:pPr marL="0" indent="0">
              <a:buNone/>
            </a:pPr>
            <a:endParaRPr lang="fr-FR" sz="2800" dirty="0"/>
          </a:p>
        </p:txBody>
      </p:sp>
    </p:spTree>
    <p:extLst>
      <p:ext uri="{BB962C8B-B14F-4D97-AF65-F5344CB8AC3E}">
        <p14:creationId xmlns:p14="http://schemas.microsoft.com/office/powerpoint/2010/main" val="152195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 calcmode="lin" valueType="num">
                                      <p:cBhvr>
                                        <p:cTn id="28"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910630" y="1556792"/>
            <a:ext cx="5976664" cy="2714828"/>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GB" sz="9600" b="1" dirty="0">
                <a:effectLst>
                  <a:outerShdw blurRad="38100" dist="38100" dir="2700000" algn="tl">
                    <a:srgbClr val="000000">
                      <a:alpha val="43137"/>
                    </a:srgbClr>
                  </a:outerShdw>
                </a:effectLst>
              </a:rPr>
              <a:t>Thank You</a:t>
            </a:r>
            <a:endParaRPr lang="fr-FR" sz="9600" b="1" dirty="0">
              <a:effectLst>
                <a:outerShdw blurRad="38100" dist="38100" dir="2700000" algn="tl">
                  <a:srgbClr val="000000">
                    <a:alpha val="43137"/>
                  </a:srgbClr>
                </a:outerShdw>
              </a:effectLst>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1" y="3809340"/>
            <a:ext cx="6419751" cy="27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36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7035" y="457200"/>
            <a:ext cx="4464795" cy="955576"/>
          </a:xfrm>
        </p:spPr>
        <p:txBody>
          <a:bodyPr/>
          <a:lstStyle/>
          <a:p>
            <a:r>
              <a:rPr lang="en-GB" sz="4800" b="1" dirty="0">
                <a:solidFill>
                  <a:srgbClr val="FF0000"/>
                </a:solidFill>
                <a:effectLst>
                  <a:outerShdw blurRad="38100" dist="38100" dir="2700000" algn="tl">
                    <a:srgbClr val="000000">
                      <a:alpha val="43137"/>
                    </a:srgbClr>
                  </a:outerShdw>
                </a:effectLst>
              </a:rPr>
              <a:t>Areas</a:t>
            </a:r>
            <a:r>
              <a:rPr lang="en-GB" dirty="0"/>
              <a:t> </a:t>
            </a:r>
            <a:r>
              <a:rPr lang="en-GB" sz="4800" b="1" dirty="0">
                <a:solidFill>
                  <a:srgbClr val="FF0000"/>
                </a:solidFill>
                <a:effectLst>
                  <a:outerShdw blurRad="38100" dist="38100" dir="2700000" algn="tl">
                    <a:srgbClr val="000000">
                      <a:alpha val="43137"/>
                    </a:srgbClr>
                  </a:outerShdw>
                </a:effectLst>
              </a:rPr>
              <a:t>of</a:t>
            </a:r>
            <a:r>
              <a:rPr lang="en-GB" dirty="0"/>
              <a:t> </a:t>
            </a:r>
            <a:r>
              <a:rPr lang="en-GB" sz="4800" b="1" dirty="0">
                <a:solidFill>
                  <a:srgbClr val="FF0000"/>
                </a:solidFill>
                <a:effectLst>
                  <a:outerShdw blurRad="38100" dist="38100" dir="2700000" algn="tl">
                    <a:srgbClr val="000000">
                      <a:alpha val="43137"/>
                    </a:srgbClr>
                  </a:outerShdw>
                </a:effectLst>
              </a:rPr>
              <a:t>Science</a:t>
            </a:r>
            <a:endParaRPr lang="fr-FR" sz="4800" b="1" dirty="0">
              <a:solidFill>
                <a:srgbClr val="FF0000"/>
              </a:solidFill>
              <a:effectLst>
                <a:outerShdw blurRad="38100" dist="38100" dir="2700000" algn="tl">
                  <a:srgbClr val="000000">
                    <a:alpha val="43137"/>
                  </a:srgbClr>
                </a:outerShdw>
              </a:effectLst>
            </a:endParaRPr>
          </a:p>
        </p:txBody>
      </p:sp>
      <p:grpSp>
        <p:nvGrpSpPr>
          <p:cNvPr id="4" name="Group 3"/>
          <p:cNvGrpSpPr/>
          <p:nvPr/>
        </p:nvGrpSpPr>
        <p:grpSpPr>
          <a:xfrm>
            <a:off x="283960" y="620688"/>
            <a:ext cx="11043070" cy="6192688"/>
            <a:chOff x="283960" y="620688"/>
            <a:chExt cx="11043070" cy="6192688"/>
          </a:xfrm>
        </p:grpSpPr>
        <p:grpSp>
          <p:nvGrpSpPr>
            <p:cNvPr id="78" name="Group 77"/>
            <p:cNvGrpSpPr/>
            <p:nvPr/>
          </p:nvGrpSpPr>
          <p:grpSpPr>
            <a:xfrm>
              <a:off x="331639" y="5805264"/>
              <a:ext cx="4151765" cy="904166"/>
              <a:chOff x="724578" y="5551882"/>
              <a:chExt cx="1266172" cy="957493"/>
            </a:xfrm>
          </p:grpSpPr>
          <p:cxnSp>
            <p:nvCxnSpPr>
              <p:cNvPr id="79" name="Elbow Connector 78"/>
              <p:cNvCxnSpPr/>
              <p:nvPr/>
            </p:nvCxnSpPr>
            <p:spPr>
              <a:xfrm rot="16200000" flipV="1">
                <a:off x="437369" y="5839091"/>
                <a:ext cx="894790" cy="32037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044950" y="6446672"/>
                <a:ext cx="945800" cy="62703"/>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L-Shape 6"/>
            <p:cNvSpPr/>
            <p:nvPr/>
          </p:nvSpPr>
          <p:spPr>
            <a:xfrm rot="19182097">
              <a:off x="4541263" y="3162387"/>
              <a:ext cx="1110580" cy="1057675"/>
            </a:xfrm>
            <a:prstGeom prst="corner">
              <a:avLst>
                <a:gd name="adj1" fmla="val 18159"/>
                <a:gd name="adj2" fmla="val 19384"/>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fr-FR">
                <a:solidFill>
                  <a:schemeClr val="dk1"/>
                </a:solidFill>
              </a:endParaRPr>
            </a:p>
          </p:txBody>
        </p:sp>
        <p:sp>
          <p:nvSpPr>
            <p:cNvPr id="8" name="Oval 7"/>
            <p:cNvSpPr/>
            <p:nvPr/>
          </p:nvSpPr>
          <p:spPr>
            <a:xfrm>
              <a:off x="4078981" y="4491118"/>
              <a:ext cx="1872209" cy="167418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lvl="0">
                <a:spcBef>
                  <a:spcPct val="20000"/>
                </a:spcBef>
                <a:buClr>
                  <a:prstClr val="black">
                    <a:lumMod val="50000"/>
                    <a:lumOff val="50000"/>
                  </a:prstClr>
                </a:buClr>
              </a:pPr>
              <a:r>
                <a:rPr lang="en-GB" sz="2800" dirty="0">
                  <a:solidFill>
                    <a:prstClr val="black">
                      <a:lumMod val="85000"/>
                    </a:prstClr>
                  </a:solidFill>
                </a:rPr>
                <a:t>Biology</a:t>
              </a:r>
              <a:endParaRPr lang="fr-FR" sz="6600" b="1" dirty="0">
                <a:solidFill>
                  <a:srgbClr val="FF0000"/>
                </a:solidFill>
                <a:effectLst>
                  <a:outerShdw blurRad="38100" dist="38100" dir="2700000" algn="tl">
                    <a:srgbClr val="000000">
                      <a:alpha val="43137"/>
                    </a:srgbClr>
                  </a:outerShdw>
                </a:effectLst>
              </a:endParaRPr>
            </a:p>
          </p:txBody>
        </p:sp>
        <p:sp>
          <p:nvSpPr>
            <p:cNvPr id="9" name="Oval 8"/>
            <p:cNvSpPr/>
            <p:nvPr/>
          </p:nvSpPr>
          <p:spPr>
            <a:xfrm>
              <a:off x="5591150" y="2420888"/>
              <a:ext cx="1800200" cy="158417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lvl="0">
                <a:spcBef>
                  <a:spcPct val="20000"/>
                </a:spcBef>
                <a:buClr>
                  <a:prstClr val="black">
                    <a:lumMod val="50000"/>
                    <a:lumOff val="50000"/>
                  </a:prstClr>
                </a:buClr>
              </a:pPr>
              <a:r>
                <a:rPr lang="en-GB" sz="2800" dirty="0">
                  <a:solidFill>
                    <a:prstClr val="black">
                      <a:lumMod val="85000"/>
                    </a:prstClr>
                  </a:solidFill>
                </a:rPr>
                <a:t>Physics</a:t>
              </a:r>
            </a:p>
          </p:txBody>
        </p:sp>
        <p:sp>
          <p:nvSpPr>
            <p:cNvPr id="6" name="Oval 5"/>
            <p:cNvSpPr/>
            <p:nvPr/>
          </p:nvSpPr>
          <p:spPr>
            <a:xfrm>
              <a:off x="2422798" y="1988840"/>
              <a:ext cx="2376264" cy="1800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lvl="0">
                <a:spcBef>
                  <a:spcPct val="20000"/>
                </a:spcBef>
                <a:buClr>
                  <a:prstClr val="black">
                    <a:lumMod val="50000"/>
                    <a:lumOff val="50000"/>
                  </a:prstClr>
                </a:buClr>
              </a:pPr>
              <a:r>
                <a:rPr lang="en-GB" sz="2800" dirty="0">
                  <a:solidFill>
                    <a:prstClr val="black">
                      <a:lumMod val="85000"/>
                    </a:prstClr>
                  </a:solidFill>
                </a:rPr>
                <a:t>Chemistry</a:t>
              </a:r>
            </a:p>
          </p:txBody>
        </p:sp>
        <p:cxnSp>
          <p:nvCxnSpPr>
            <p:cNvPr id="12" name="Straight Arrow Connector 11"/>
            <p:cNvCxnSpPr/>
            <p:nvPr/>
          </p:nvCxnSpPr>
          <p:spPr>
            <a:xfrm flipH="1" flipV="1">
              <a:off x="2422798" y="1412776"/>
              <a:ext cx="72008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43" idx="3"/>
            </p:cNvCxnSpPr>
            <p:nvPr/>
          </p:nvCxnSpPr>
          <p:spPr>
            <a:xfrm flipH="1">
              <a:off x="3430910" y="5805264"/>
              <a:ext cx="1211922" cy="879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591150" y="1628800"/>
              <a:ext cx="86409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422798" y="4653136"/>
              <a:ext cx="1656184"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1558702" y="2346412"/>
              <a:ext cx="864096" cy="476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63158" y="5949280"/>
              <a:ext cx="12241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895508" y="5157192"/>
              <a:ext cx="135182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736925" y="1412776"/>
              <a:ext cx="76219" cy="6326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3"/>
            </p:cNvCxnSpPr>
            <p:nvPr/>
          </p:nvCxnSpPr>
          <p:spPr>
            <a:xfrm flipH="1">
              <a:off x="2422798" y="3525407"/>
              <a:ext cx="347996" cy="1127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391350" y="3212976"/>
              <a:ext cx="13681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175326" y="3630724"/>
              <a:ext cx="1008554" cy="863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38622" y="4491118"/>
              <a:ext cx="1584176" cy="400110"/>
            </a:xfrm>
            <a:prstGeom prst="rect">
              <a:avLst/>
            </a:prstGeom>
            <a:noFill/>
          </p:spPr>
          <p:txBody>
            <a:bodyPr wrap="square" rtlCol="0">
              <a:spAutoFit/>
            </a:bodyPr>
            <a:lstStyle/>
            <a:p>
              <a:r>
                <a:rPr lang="en-GB" sz="2000" dirty="0"/>
                <a:t>Biochemistry </a:t>
              </a:r>
              <a:endParaRPr lang="fr-FR" sz="2000" dirty="0"/>
            </a:p>
          </p:txBody>
        </p:sp>
        <p:sp>
          <p:nvSpPr>
            <p:cNvPr id="42" name="TextBox 41"/>
            <p:cNvSpPr txBox="1"/>
            <p:nvPr/>
          </p:nvSpPr>
          <p:spPr>
            <a:xfrm>
              <a:off x="304382" y="5193196"/>
              <a:ext cx="1904548" cy="400110"/>
            </a:xfrm>
            <a:prstGeom prst="rect">
              <a:avLst/>
            </a:prstGeom>
            <a:noFill/>
          </p:spPr>
          <p:txBody>
            <a:bodyPr wrap="square" rtlCol="0">
              <a:spAutoFit/>
            </a:bodyPr>
            <a:lstStyle/>
            <a:p>
              <a:r>
                <a:rPr lang="en-GB" sz="2000" dirty="0"/>
                <a:t>Biotechnology </a:t>
              </a:r>
              <a:endParaRPr lang="fr-FR" sz="2000" dirty="0"/>
            </a:p>
          </p:txBody>
        </p:sp>
        <p:sp>
          <p:nvSpPr>
            <p:cNvPr id="43" name="TextBox 42"/>
            <p:cNvSpPr txBox="1"/>
            <p:nvPr/>
          </p:nvSpPr>
          <p:spPr>
            <a:xfrm>
              <a:off x="1846734" y="5693186"/>
              <a:ext cx="1584176" cy="400110"/>
            </a:xfrm>
            <a:prstGeom prst="rect">
              <a:avLst/>
            </a:prstGeom>
            <a:noFill/>
          </p:spPr>
          <p:txBody>
            <a:bodyPr wrap="square" rtlCol="0">
              <a:spAutoFit/>
            </a:bodyPr>
            <a:lstStyle/>
            <a:p>
              <a:r>
                <a:rPr lang="en-GB" sz="2000" dirty="0"/>
                <a:t>Microbiology  </a:t>
              </a:r>
              <a:endParaRPr lang="fr-FR" sz="2000" dirty="0"/>
            </a:p>
          </p:txBody>
        </p:sp>
        <p:sp>
          <p:nvSpPr>
            <p:cNvPr id="44" name="TextBox 43"/>
            <p:cNvSpPr txBox="1"/>
            <p:nvPr/>
          </p:nvSpPr>
          <p:spPr>
            <a:xfrm>
              <a:off x="8432606" y="2184520"/>
              <a:ext cx="1904548" cy="400110"/>
            </a:xfrm>
            <a:prstGeom prst="rect">
              <a:avLst/>
            </a:prstGeom>
            <a:noFill/>
          </p:spPr>
          <p:txBody>
            <a:bodyPr wrap="square" rtlCol="0">
              <a:spAutoFit/>
            </a:bodyPr>
            <a:lstStyle/>
            <a:p>
              <a:r>
                <a:rPr lang="en-GB" sz="2000" dirty="0"/>
                <a:t> </a:t>
              </a:r>
              <a:endParaRPr lang="fr-FR" sz="2000" dirty="0"/>
            </a:p>
          </p:txBody>
        </p:sp>
        <p:sp>
          <p:nvSpPr>
            <p:cNvPr id="45" name="TextBox 44"/>
            <p:cNvSpPr txBox="1"/>
            <p:nvPr/>
          </p:nvSpPr>
          <p:spPr>
            <a:xfrm>
              <a:off x="8184036" y="3516977"/>
              <a:ext cx="2591690" cy="400110"/>
            </a:xfrm>
            <a:prstGeom prst="rect">
              <a:avLst/>
            </a:prstGeom>
            <a:noFill/>
          </p:spPr>
          <p:txBody>
            <a:bodyPr wrap="square" rtlCol="0">
              <a:spAutoFit/>
            </a:bodyPr>
            <a:lstStyle/>
            <a:p>
              <a:r>
                <a:rPr lang="en-GB" sz="2000" dirty="0"/>
                <a:t>Computer Science </a:t>
              </a:r>
              <a:endParaRPr lang="fr-FR" sz="2000" dirty="0"/>
            </a:p>
          </p:txBody>
        </p:sp>
        <p:sp>
          <p:nvSpPr>
            <p:cNvPr id="46" name="TextBox 45"/>
            <p:cNvSpPr txBox="1"/>
            <p:nvPr/>
          </p:nvSpPr>
          <p:spPr>
            <a:xfrm>
              <a:off x="7304102" y="4875257"/>
              <a:ext cx="1904548" cy="707886"/>
            </a:xfrm>
            <a:prstGeom prst="rect">
              <a:avLst/>
            </a:prstGeom>
            <a:noFill/>
          </p:spPr>
          <p:txBody>
            <a:bodyPr wrap="square" rtlCol="0">
              <a:spAutoFit/>
            </a:bodyPr>
            <a:lstStyle/>
            <a:p>
              <a:r>
                <a:rPr lang="en-GB" sz="2000" dirty="0"/>
                <a:t>Environmental Sciences</a:t>
              </a:r>
              <a:endParaRPr lang="fr-FR" sz="2000" dirty="0"/>
            </a:p>
          </p:txBody>
        </p:sp>
        <p:sp>
          <p:nvSpPr>
            <p:cNvPr id="47" name="TextBox 46"/>
            <p:cNvSpPr txBox="1"/>
            <p:nvPr/>
          </p:nvSpPr>
          <p:spPr>
            <a:xfrm>
              <a:off x="3169959" y="620688"/>
              <a:ext cx="1904548" cy="707886"/>
            </a:xfrm>
            <a:prstGeom prst="rect">
              <a:avLst/>
            </a:prstGeom>
            <a:noFill/>
          </p:spPr>
          <p:txBody>
            <a:bodyPr wrap="square" rtlCol="0">
              <a:spAutoFit/>
            </a:bodyPr>
            <a:lstStyle/>
            <a:p>
              <a:r>
                <a:rPr lang="en-GB" sz="2000" dirty="0"/>
                <a:t>Pharmaceutical Science</a:t>
              </a:r>
              <a:endParaRPr lang="fr-FR" sz="2000" dirty="0"/>
            </a:p>
          </p:txBody>
        </p:sp>
        <p:sp>
          <p:nvSpPr>
            <p:cNvPr id="48" name="TextBox 47"/>
            <p:cNvSpPr txBox="1"/>
            <p:nvPr/>
          </p:nvSpPr>
          <p:spPr>
            <a:xfrm>
              <a:off x="1461994" y="620688"/>
              <a:ext cx="1904548" cy="707886"/>
            </a:xfrm>
            <a:prstGeom prst="rect">
              <a:avLst/>
            </a:prstGeom>
            <a:noFill/>
          </p:spPr>
          <p:txBody>
            <a:bodyPr wrap="square" rtlCol="0">
              <a:spAutoFit/>
            </a:bodyPr>
            <a:lstStyle/>
            <a:p>
              <a:r>
                <a:rPr lang="en-GB" sz="2000" dirty="0"/>
                <a:t>Industrial Chemistry</a:t>
              </a:r>
              <a:endParaRPr lang="fr-FR" sz="2000" dirty="0"/>
            </a:p>
          </p:txBody>
        </p:sp>
        <p:sp>
          <p:nvSpPr>
            <p:cNvPr id="49" name="TextBox 48"/>
            <p:cNvSpPr txBox="1"/>
            <p:nvPr/>
          </p:nvSpPr>
          <p:spPr>
            <a:xfrm>
              <a:off x="283960" y="1946302"/>
              <a:ext cx="1904548" cy="707886"/>
            </a:xfrm>
            <a:prstGeom prst="rect">
              <a:avLst/>
            </a:prstGeom>
            <a:noFill/>
          </p:spPr>
          <p:txBody>
            <a:bodyPr wrap="square" rtlCol="0">
              <a:spAutoFit/>
            </a:bodyPr>
            <a:lstStyle/>
            <a:p>
              <a:r>
                <a:rPr lang="en-GB" sz="2000" dirty="0"/>
                <a:t>Petroleum Chemistry</a:t>
              </a:r>
              <a:endParaRPr lang="fr-FR" sz="2000" dirty="0"/>
            </a:p>
          </p:txBody>
        </p:sp>
        <p:sp>
          <p:nvSpPr>
            <p:cNvPr id="50" name="TextBox 49"/>
            <p:cNvSpPr txBox="1"/>
            <p:nvPr/>
          </p:nvSpPr>
          <p:spPr>
            <a:xfrm>
              <a:off x="4550698" y="6413266"/>
              <a:ext cx="1904548" cy="400110"/>
            </a:xfrm>
            <a:prstGeom prst="rect">
              <a:avLst/>
            </a:prstGeom>
            <a:noFill/>
          </p:spPr>
          <p:txBody>
            <a:bodyPr wrap="square" rtlCol="0">
              <a:spAutoFit/>
            </a:bodyPr>
            <a:lstStyle/>
            <a:p>
              <a:r>
                <a:rPr lang="en-GB" sz="2000" dirty="0"/>
                <a:t>Zoology </a:t>
              </a:r>
              <a:endParaRPr lang="fr-FR" sz="2000" dirty="0"/>
            </a:p>
          </p:txBody>
        </p:sp>
        <p:cxnSp>
          <p:nvCxnSpPr>
            <p:cNvPr id="51" name="Straight Arrow Connector 50"/>
            <p:cNvCxnSpPr/>
            <p:nvPr/>
          </p:nvCxnSpPr>
          <p:spPr>
            <a:xfrm>
              <a:off x="4945054" y="6153300"/>
              <a:ext cx="0" cy="293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190604" y="6299946"/>
              <a:ext cx="1904548" cy="400110"/>
            </a:xfrm>
            <a:prstGeom prst="rect">
              <a:avLst/>
            </a:prstGeom>
            <a:noFill/>
          </p:spPr>
          <p:txBody>
            <a:bodyPr wrap="square" rtlCol="0">
              <a:spAutoFit/>
            </a:bodyPr>
            <a:lstStyle/>
            <a:p>
              <a:r>
                <a:rPr lang="en-GB" sz="2000" dirty="0"/>
                <a:t>Botany  </a:t>
              </a:r>
              <a:endParaRPr lang="fr-FR" sz="2000" dirty="0"/>
            </a:p>
          </p:txBody>
        </p:sp>
        <p:cxnSp>
          <p:nvCxnSpPr>
            <p:cNvPr id="54" name="Straight Arrow Connector 53"/>
            <p:cNvCxnSpPr/>
            <p:nvPr/>
          </p:nvCxnSpPr>
          <p:spPr>
            <a:xfrm flipH="1">
              <a:off x="3250890" y="5957664"/>
              <a:ext cx="1124508" cy="489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483405" y="1628800"/>
              <a:ext cx="1107745" cy="676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655345" y="1253420"/>
              <a:ext cx="2591690" cy="400110"/>
            </a:xfrm>
            <a:prstGeom prst="rect">
              <a:avLst/>
            </a:prstGeom>
            <a:noFill/>
          </p:spPr>
          <p:txBody>
            <a:bodyPr wrap="square" rtlCol="0">
              <a:spAutoFit/>
            </a:bodyPr>
            <a:lstStyle/>
            <a:p>
              <a:r>
                <a:rPr lang="fr-FR" sz="2000" dirty="0" err="1"/>
                <a:t>Physical</a:t>
              </a:r>
              <a:r>
                <a:rPr lang="fr-FR" sz="2000" dirty="0"/>
                <a:t> </a:t>
              </a:r>
              <a:r>
                <a:rPr lang="fr-FR" sz="2000" dirty="0" err="1"/>
                <a:t>Chemistry</a:t>
              </a:r>
              <a:endParaRPr lang="fr-FR" sz="2000" dirty="0"/>
            </a:p>
          </p:txBody>
        </p:sp>
        <p:cxnSp>
          <p:nvCxnSpPr>
            <p:cNvPr id="64" name="Straight Arrow Connector 63"/>
            <p:cNvCxnSpPr>
              <a:endCxn id="42" idx="0"/>
            </p:cNvCxnSpPr>
            <p:nvPr/>
          </p:nvCxnSpPr>
          <p:spPr>
            <a:xfrm>
              <a:off x="1256656" y="4899824"/>
              <a:ext cx="0" cy="293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1990750" y="5533606"/>
              <a:ext cx="228238" cy="2716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1382136" y="5533606"/>
              <a:ext cx="896646" cy="869111"/>
              <a:chOff x="724578" y="5551882"/>
              <a:chExt cx="1266172" cy="957493"/>
            </a:xfrm>
          </p:grpSpPr>
          <p:cxnSp>
            <p:nvCxnSpPr>
              <p:cNvPr id="71" name="Elbow Connector 70"/>
              <p:cNvCxnSpPr/>
              <p:nvPr/>
            </p:nvCxnSpPr>
            <p:spPr>
              <a:xfrm rot="16200000" flipV="1">
                <a:off x="437369" y="5839091"/>
                <a:ext cx="894790" cy="32037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1044950" y="6446672"/>
                <a:ext cx="945800" cy="6270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7031310" y="5765194"/>
              <a:ext cx="2591690" cy="400110"/>
            </a:xfrm>
            <a:prstGeom prst="rect">
              <a:avLst/>
            </a:prstGeom>
            <a:noFill/>
          </p:spPr>
          <p:txBody>
            <a:bodyPr wrap="square" rtlCol="0">
              <a:spAutoFit/>
            </a:bodyPr>
            <a:lstStyle/>
            <a:p>
              <a:r>
                <a:rPr lang="en-GB" sz="2000" dirty="0"/>
                <a:t>Agricultural Sciences</a:t>
              </a:r>
              <a:endParaRPr lang="fr-FR" sz="2000" dirty="0"/>
            </a:p>
          </p:txBody>
        </p:sp>
        <p:sp>
          <p:nvSpPr>
            <p:cNvPr id="82" name="TextBox 81"/>
            <p:cNvSpPr txBox="1"/>
            <p:nvPr/>
          </p:nvSpPr>
          <p:spPr>
            <a:xfrm>
              <a:off x="8735340" y="2888000"/>
              <a:ext cx="2591690" cy="400110"/>
            </a:xfrm>
            <a:prstGeom prst="rect">
              <a:avLst/>
            </a:prstGeom>
            <a:noFill/>
          </p:spPr>
          <p:txBody>
            <a:bodyPr wrap="square" rtlCol="0">
              <a:spAutoFit/>
            </a:bodyPr>
            <a:lstStyle/>
            <a:p>
              <a:r>
                <a:rPr lang="en-GB" sz="2000" dirty="0"/>
                <a:t>Physics Electronics </a:t>
              </a:r>
              <a:endParaRPr lang="fr-FR" sz="2000" dirty="0"/>
            </a:p>
          </p:txBody>
        </p:sp>
        <p:cxnSp>
          <p:nvCxnSpPr>
            <p:cNvPr id="85" name="Straight Arrow Connector 84"/>
            <p:cNvCxnSpPr/>
            <p:nvPr/>
          </p:nvCxnSpPr>
          <p:spPr>
            <a:xfrm flipV="1">
              <a:off x="7247334" y="2694620"/>
              <a:ext cx="1008554" cy="863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8255446" y="2452826"/>
              <a:ext cx="2591690" cy="400110"/>
            </a:xfrm>
            <a:prstGeom prst="rect">
              <a:avLst/>
            </a:prstGeom>
            <a:noFill/>
          </p:spPr>
          <p:txBody>
            <a:bodyPr wrap="square" rtlCol="0">
              <a:spAutoFit/>
            </a:bodyPr>
            <a:lstStyle/>
            <a:p>
              <a:r>
                <a:rPr lang="fr-FR" sz="2000" dirty="0" err="1"/>
                <a:t>Mechanics</a:t>
              </a:r>
              <a:endParaRPr lang="fr-FR" sz="2000" dirty="0"/>
            </a:p>
          </p:txBody>
        </p:sp>
        <p:sp>
          <p:nvSpPr>
            <p:cNvPr id="87" name="TextBox 86"/>
            <p:cNvSpPr txBox="1"/>
            <p:nvPr/>
          </p:nvSpPr>
          <p:spPr>
            <a:xfrm>
              <a:off x="9408172" y="1660738"/>
              <a:ext cx="1871610" cy="400110"/>
            </a:xfrm>
            <a:prstGeom prst="rect">
              <a:avLst/>
            </a:prstGeom>
            <a:noFill/>
          </p:spPr>
          <p:txBody>
            <a:bodyPr wrap="square" rtlCol="0">
              <a:spAutoFit/>
            </a:bodyPr>
            <a:lstStyle/>
            <a:p>
              <a:r>
                <a:rPr lang="fr-FR" sz="2000" dirty="0"/>
                <a:t>Engineering </a:t>
              </a:r>
            </a:p>
          </p:txBody>
        </p:sp>
        <p:cxnSp>
          <p:nvCxnSpPr>
            <p:cNvPr id="88" name="Straight Arrow Connector 87"/>
            <p:cNvCxnSpPr/>
            <p:nvPr/>
          </p:nvCxnSpPr>
          <p:spPr>
            <a:xfrm flipH="1" flipV="1">
              <a:off x="10199662" y="2081280"/>
              <a:ext cx="132074" cy="8678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6" idx="0"/>
            </p:cNvCxnSpPr>
            <p:nvPr/>
          </p:nvCxnSpPr>
          <p:spPr>
            <a:xfrm flipV="1">
              <a:off x="9551291" y="2081280"/>
              <a:ext cx="648371" cy="3715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26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2559" y="1467356"/>
            <a:ext cx="11233248" cy="4985980"/>
          </a:xfrm>
          <a:prstGeom prst="rect">
            <a:avLst/>
          </a:prstGeom>
        </p:spPr>
        <p:txBody>
          <a:bodyPr wrap="square">
            <a:spAutoFit/>
          </a:bodyPr>
          <a:lstStyle/>
          <a:p>
            <a:pPr lvl="0" algn="just"/>
            <a:r>
              <a:rPr lang="en-GB" sz="5400" kern="0" dirty="0">
                <a:solidFill>
                  <a:srgbClr val="002060"/>
                </a:solidFill>
                <a:effectLst>
                  <a:outerShdw blurRad="38100" dist="38100" dir="2700000" algn="tl">
                    <a:srgbClr val="C0C0C0"/>
                  </a:outerShdw>
                </a:effectLst>
                <a:latin typeface="Comic Sans MS"/>
              </a:rPr>
              <a:t>Research is a tool for sustainable Development, Innovation and Wealth Creation </a:t>
            </a:r>
          </a:p>
          <a:p>
            <a:pPr lvl="0" algn="just"/>
            <a:r>
              <a:rPr lang="en-US" altLang="en-US" sz="4000" b="1" kern="0" dirty="0">
                <a:solidFill>
                  <a:srgbClr val="000000"/>
                </a:solidFill>
                <a:latin typeface="Comic Sans MS"/>
              </a:rPr>
              <a:t>Research is an </a:t>
            </a:r>
            <a:r>
              <a:rPr lang="en-US" altLang="en-US" sz="4000" b="1" kern="0" dirty="0">
                <a:solidFill>
                  <a:srgbClr val="FF0000"/>
                </a:solidFill>
                <a:latin typeface="Comic Sans MS"/>
              </a:rPr>
              <a:t>ORGANIZED</a:t>
            </a:r>
            <a:r>
              <a:rPr lang="en-US" altLang="en-US" sz="4000" b="1" kern="0" dirty="0">
                <a:solidFill>
                  <a:srgbClr val="000000"/>
                </a:solidFill>
                <a:latin typeface="Comic Sans MS"/>
              </a:rPr>
              <a:t> and </a:t>
            </a:r>
            <a:r>
              <a:rPr lang="en-US" altLang="en-US" sz="4000" b="1" kern="0" dirty="0">
                <a:solidFill>
                  <a:srgbClr val="00B050"/>
                </a:solidFill>
                <a:latin typeface="Comic Sans MS"/>
              </a:rPr>
              <a:t>SYSTEMATIC</a:t>
            </a:r>
            <a:r>
              <a:rPr lang="en-US" altLang="en-US" sz="4000" b="1" kern="0" dirty="0">
                <a:solidFill>
                  <a:srgbClr val="000000"/>
                </a:solidFill>
                <a:latin typeface="Comic Sans MS"/>
              </a:rPr>
              <a:t> way of </a:t>
            </a:r>
            <a:r>
              <a:rPr lang="en-US" altLang="en-US" sz="4000" b="1" kern="0" dirty="0">
                <a:solidFill>
                  <a:srgbClr val="00B0F0"/>
                </a:solidFill>
                <a:latin typeface="Comic Sans MS"/>
              </a:rPr>
              <a:t>FINDING ANSWERS</a:t>
            </a:r>
            <a:r>
              <a:rPr lang="en-US" altLang="en-US" sz="4000" b="1" kern="0" dirty="0">
                <a:solidFill>
                  <a:srgbClr val="000000"/>
                </a:solidFill>
                <a:latin typeface="Comic Sans MS"/>
              </a:rPr>
              <a:t> to </a:t>
            </a:r>
            <a:r>
              <a:rPr lang="en-US" altLang="en-US" sz="4000" b="1" kern="0" dirty="0">
                <a:solidFill>
                  <a:srgbClr val="7030A0"/>
                </a:solidFill>
                <a:latin typeface="Comic Sans MS"/>
              </a:rPr>
              <a:t>QUESTIONS</a:t>
            </a:r>
            <a:r>
              <a:rPr lang="en-US" altLang="en-US" sz="4000" b="1" kern="0" dirty="0">
                <a:solidFill>
                  <a:srgbClr val="000000"/>
                </a:solidFill>
                <a:latin typeface="Comic Sans MS"/>
              </a:rPr>
              <a:t>.</a:t>
            </a:r>
          </a:p>
          <a:p>
            <a:pPr lvl="0" algn="just">
              <a:defRPr/>
            </a:pPr>
            <a:endParaRPr lang="fr-FR" sz="3600" kern="0" dirty="0">
              <a:solidFill>
                <a:sysClr val="windowText" lastClr="000000"/>
              </a:solidFill>
            </a:endParaRPr>
          </a:p>
        </p:txBody>
      </p:sp>
      <p:sp>
        <p:nvSpPr>
          <p:cNvPr id="10" name="Rectangle 9"/>
          <p:cNvSpPr/>
          <p:nvPr/>
        </p:nvSpPr>
        <p:spPr>
          <a:xfrm>
            <a:off x="550590" y="308838"/>
            <a:ext cx="11233248" cy="1446550"/>
          </a:xfrm>
          <a:prstGeom prst="rect">
            <a:avLst/>
          </a:prstGeom>
        </p:spPr>
        <p:txBody>
          <a:bodyPr wrap="square">
            <a:spAutoFit/>
          </a:bodyPr>
          <a:lstStyle/>
          <a:p>
            <a:pPr algn="ctr"/>
            <a:r>
              <a:rPr lang="en-GB" sz="4400" b="1" kern="0" dirty="0">
                <a:solidFill>
                  <a:srgbClr val="002060"/>
                </a:solidFill>
                <a:effectLst>
                  <a:outerShdw blurRad="38100" dist="38100" dir="2700000" algn="tl">
                    <a:srgbClr val="C0C0C0"/>
                  </a:outerShdw>
                </a:effectLst>
                <a:latin typeface="Comic Sans MS"/>
                <a:ea typeface="+mj-ea"/>
                <a:cs typeface="+mj-cs"/>
              </a:rPr>
              <a:t>The tool for science and technology is research</a:t>
            </a:r>
            <a:endParaRPr lang="fr-FR" sz="3200" dirty="0"/>
          </a:p>
        </p:txBody>
      </p:sp>
    </p:spTree>
    <p:extLst>
      <p:ext uri="{BB962C8B-B14F-4D97-AF65-F5344CB8AC3E}">
        <p14:creationId xmlns:p14="http://schemas.microsoft.com/office/powerpoint/2010/main" val="1551156537"/>
      </p:ext>
    </p:extLst>
  </p:cSld>
  <p:clrMapOvr>
    <a:masterClrMapping/>
  </p:clrMapOvr>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1856</TotalTime>
  <Words>2184</Words>
  <Application>Microsoft Office PowerPoint</Application>
  <PresentationFormat>Custom</PresentationFormat>
  <Paragraphs>128</Paragraphs>
  <Slides>75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Arial</vt:lpstr>
      <vt:lpstr>Calibri</vt:lpstr>
      <vt:lpstr>Comic Sans MS</vt:lpstr>
      <vt:lpstr>Georgia</vt:lpstr>
      <vt:lpstr>Roboto</vt:lpstr>
      <vt:lpstr>Times New Roman</vt:lpstr>
      <vt:lpstr>Wingdings</vt:lpstr>
      <vt:lpstr>Composite</vt:lpstr>
      <vt:lpstr>THE ROLE OF SCIENCE IN ECONOMIC TRANSFORMATION AND NATIONAL DEVELOPMENT</vt:lpstr>
      <vt:lpstr>Introduction</vt:lpstr>
      <vt:lpstr>Introduction</vt:lpstr>
      <vt:lpstr>Introduction</vt:lpstr>
      <vt:lpstr>Introduction</vt:lpstr>
      <vt:lpstr>Definition of Terms</vt:lpstr>
      <vt:lpstr>Definition of Terms</vt:lpstr>
      <vt:lpstr>Areas of Science</vt:lpstr>
      <vt:lpstr>PowerPoint Presentation</vt:lpstr>
      <vt:lpstr>PowerPoint Presentation</vt:lpstr>
      <vt:lpstr>Physics and Electronics</vt:lpstr>
      <vt:lpstr>PowerPoint Presentation</vt:lpstr>
      <vt:lpstr>PowerPoint Presentation</vt:lpstr>
      <vt:lpstr>Computer Science and Engineering </vt:lpstr>
      <vt:lpstr>Computer Science and Engineering </vt:lpstr>
      <vt:lpstr>PowerPoint Presentation</vt:lpstr>
      <vt:lpstr>PowerPoint Presentation</vt:lpstr>
      <vt:lpstr>Computer Science and Engineering </vt:lpstr>
      <vt:lpstr>Computer Science and Engineering </vt:lpstr>
      <vt:lpstr>PowerPoint Presentation</vt:lpstr>
      <vt:lpstr>PowerPoint Presentation</vt:lpstr>
      <vt:lpstr>UK, Lagos and Osun Roads </vt:lpstr>
      <vt:lpstr>Science and Technology</vt:lpstr>
      <vt:lpstr>Science and Technology</vt:lpstr>
      <vt:lpstr>Science and Technology</vt:lpstr>
      <vt:lpstr>PowerPoint Presentation</vt:lpstr>
      <vt:lpstr>Chemical Industries and applications</vt:lpstr>
      <vt:lpstr>Pharmaceutical Science </vt:lpstr>
      <vt:lpstr>PowerPoint Presentation</vt:lpstr>
      <vt:lpstr>BIOTECHNOLOGY….</vt:lpstr>
      <vt:lpstr>Food/Agricultural Biotechnology </vt:lpstr>
      <vt:lpstr>Food/Agricultural Biotechnology </vt:lpstr>
      <vt:lpstr>PowerPoint Presentation</vt:lpstr>
      <vt:lpstr>PowerPoint Presentation</vt:lpstr>
      <vt:lpstr>Microbiology</vt:lpstr>
      <vt:lpstr>PowerPoint Presentation</vt:lpstr>
      <vt:lpstr>PowerPoint Presentation</vt:lpstr>
      <vt:lpstr>PowerPoint Presentation</vt:lpstr>
      <vt:lpstr>PowerPoint Presentation</vt:lpstr>
      <vt:lpstr>PowerPoint Presentation</vt:lpstr>
      <vt:lpstr>Biochemistry</vt:lpstr>
      <vt:lpstr>Biochemistry</vt:lpstr>
      <vt:lpstr>PowerPoint Presentation</vt:lpstr>
      <vt:lpstr>PowerPoint Presentation</vt:lpstr>
      <vt:lpstr>PowerPoint Presentation</vt:lpstr>
      <vt:lpstr>PowerPoint Presentation</vt:lpstr>
      <vt:lpstr>Nutritional Biochemistry</vt:lpstr>
      <vt:lpstr>Environmental Sciences</vt:lpstr>
      <vt:lpstr>PowerPoint Presentation</vt:lpstr>
      <vt:lpstr>PowerPoint Presentation</vt:lpstr>
      <vt:lpstr>Hand and Air Pollution</vt:lpstr>
      <vt:lpstr>PowerPoint Presentation</vt:lpstr>
      <vt:lpstr>PowerPoint Presentation</vt:lpstr>
      <vt:lpstr>How our environment should look</vt:lpstr>
      <vt:lpstr>Medicine </vt:lpstr>
      <vt:lpstr>Medicine </vt:lpstr>
      <vt:lpstr>PowerPoint Presentation</vt:lpstr>
      <vt:lpstr>Medicine </vt:lpstr>
      <vt:lpstr>A Neuro-Fuzzy Framework for Pneumonia Severity Prediction </vt:lpstr>
      <vt:lpstr>PowerPoint Presentation</vt:lpstr>
      <vt:lpstr>PowerPoint Presentation</vt:lpstr>
      <vt:lpstr>PowerPoint Presentation</vt:lpstr>
      <vt:lpstr>Technological Advancement</vt:lpstr>
      <vt:lpstr>Technological Advancement</vt:lpstr>
      <vt:lpstr>PowerPoint Presentation</vt:lpstr>
      <vt:lpstr>Scientific research the way out</vt:lpstr>
      <vt:lpstr>Scientific research the way out</vt:lpstr>
      <vt:lpstr>Scientific research the way out</vt:lpstr>
      <vt:lpstr>PowerPoint Presentation</vt:lpstr>
      <vt:lpstr>OTHER DISCIPLINES </vt:lpstr>
      <vt:lpstr>OTHER DISCIPLINES </vt:lpstr>
      <vt:lpstr>PowerPoint Presentation</vt:lpstr>
      <vt:lpstr>Acknowledgement </vt:lpstr>
      <vt:lpstr>References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dc:title>
  <dc:creator>prof oyawoye</dc:creator>
  <cp:lastModifiedBy>Olumide B. Longe</cp:lastModifiedBy>
  <cp:revision>541</cp:revision>
  <dcterms:created xsi:type="dcterms:W3CDTF">2016-11-23T09:36:48Z</dcterms:created>
  <dcterms:modified xsi:type="dcterms:W3CDTF">2020-03-22T07:39:50Z</dcterms:modified>
</cp:coreProperties>
</file>